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7" r:id="rId2"/>
    <p:sldMasterId id="2147483665" r:id="rId3"/>
    <p:sldMasterId id="2147483662" r:id="rId4"/>
    <p:sldMasterId id="2147483669" r:id="rId5"/>
    <p:sldMasterId id="2147483657" r:id="rId6"/>
    <p:sldMasterId id="2147483664" r:id="rId7"/>
    <p:sldMasterId id="2147483663" r:id="rId8"/>
    <p:sldMasterId id="2147483666" r:id="rId9"/>
    <p:sldMasterId id="2147483668" r:id="rId10"/>
    <p:sldMasterId id="2147485238" r:id="rId11"/>
    <p:sldMasterId id="2147485239" r:id="rId12"/>
    <p:sldMasterId id="2147485642" r:id="rId13"/>
  </p:sldMasterIdLst>
  <p:notesMasterIdLst>
    <p:notesMasterId r:id="rId30"/>
  </p:notesMasterIdLst>
  <p:sldIdLst>
    <p:sldId id="443" r:id="rId14"/>
    <p:sldId id="682" r:id="rId15"/>
    <p:sldId id="683" r:id="rId16"/>
    <p:sldId id="668" r:id="rId17"/>
    <p:sldId id="684" r:id="rId18"/>
    <p:sldId id="681" r:id="rId19"/>
    <p:sldId id="671" r:id="rId20"/>
    <p:sldId id="679" r:id="rId21"/>
    <p:sldId id="685" r:id="rId22"/>
    <p:sldId id="687" r:id="rId23"/>
    <p:sldId id="686" r:id="rId24"/>
    <p:sldId id="688" r:id="rId25"/>
    <p:sldId id="650" r:id="rId26"/>
    <p:sldId id="666" r:id="rId27"/>
    <p:sldId id="678" r:id="rId28"/>
    <p:sldId id="641" r:id="rId29"/>
  </p:sldIdLst>
  <p:sldSz cx="9904413" cy="6858000"/>
  <p:notesSz cx="7099300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Arial" pitchFamily="34" charset="0"/>
        <a:ea typeface="新細明體" pitchFamily="18" charset="-120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Arial" pitchFamily="34" charset="0"/>
        <a:ea typeface="新細明體" pitchFamily="18" charset="-120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Arial" pitchFamily="34" charset="0"/>
        <a:ea typeface="新細明體" pitchFamily="18" charset="-120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Arial" pitchFamily="34" charset="0"/>
        <a:ea typeface="新細明體" pitchFamily="18" charset="-120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Arial" pitchFamily="34" charset="0"/>
        <a:ea typeface="新細明體" pitchFamily="18" charset="-120"/>
        <a:cs typeface="Arial" pitchFamily="34" charset="0"/>
      </a:defRPr>
    </a:lvl5pPr>
    <a:lvl6pPr marL="2286000" algn="l" defTabSz="914400" rtl="0" eaLnBrk="1" latinLnBrk="0" hangingPunct="1">
      <a:defRPr kumimoji="1" sz="1000" kern="1200">
        <a:solidFill>
          <a:schemeClr val="tx1"/>
        </a:solidFill>
        <a:latin typeface="Arial" pitchFamily="34" charset="0"/>
        <a:ea typeface="新細明體" pitchFamily="18" charset="-120"/>
        <a:cs typeface="Arial" pitchFamily="34" charset="0"/>
      </a:defRPr>
    </a:lvl6pPr>
    <a:lvl7pPr marL="2743200" algn="l" defTabSz="914400" rtl="0" eaLnBrk="1" latinLnBrk="0" hangingPunct="1">
      <a:defRPr kumimoji="1" sz="1000" kern="1200">
        <a:solidFill>
          <a:schemeClr val="tx1"/>
        </a:solidFill>
        <a:latin typeface="Arial" pitchFamily="34" charset="0"/>
        <a:ea typeface="新細明體" pitchFamily="18" charset="-120"/>
        <a:cs typeface="Arial" pitchFamily="34" charset="0"/>
      </a:defRPr>
    </a:lvl7pPr>
    <a:lvl8pPr marL="3200400" algn="l" defTabSz="914400" rtl="0" eaLnBrk="1" latinLnBrk="0" hangingPunct="1">
      <a:defRPr kumimoji="1" sz="1000" kern="1200">
        <a:solidFill>
          <a:schemeClr val="tx1"/>
        </a:solidFill>
        <a:latin typeface="Arial" pitchFamily="34" charset="0"/>
        <a:ea typeface="新細明體" pitchFamily="18" charset="-120"/>
        <a:cs typeface="Arial" pitchFamily="34" charset="0"/>
      </a:defRPr>
    </a:lvl8pPr>
    <a:lvl9pPr marL="3657600" algn="l" defTabSz="914400" rtl="0" eaLnBrk="1" latinLnBrk="0" hangingPunct="1">
      <a:defRPr kumimoji="1" sz="1000" kern="1200">
        <a:solidFill>
          <a:schemeClr val="tx1"/>
        </a:solidFill>
        <a:latin typeface="Arial" pitchFamily="34" charset="0"/>
        <a:ea typeface="新細明體" pitchFamily="18" charset="-120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7DC"/>
    <a:srgbClr val="FF0066"/>
    <a:srgbClr val="0099FF"/>
    <a:srgbClr val="00A1EA"/>
    <a:srgbClr val="C0C0C0"/>
    <a:srgbClr val="4D4D4D"/>
    <a:srgbClr val="808080"/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佈景主題樣式 2 - 輔色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5" autoAdjust="0"/>
    <p:restoredTop sz="94542" autoAdjust="0"/>
  </p:normalViewPr>
  <p:slideViewPr>
    <p:cSldViewPr snapToObjects="1">
      <p:cViewPr varScale="1">
        <p:scale>
          <a:sx n="70" d="100"/>
          <a:sy n="70" d="100"/>
        </p:scale>
        <p:origin x="-1368" y="-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70" tIns="47485" rIns="94970" bIns="47485" numCol="1" anchor="t" anchorCtr="0" compatLnSpc="1">
            <a:prstTxWarp prst="textNoShape">
              <a:avLst/>
            </a:prstTxWarp>
          </a:bodyPr>
          <a:lstStyle>
            <a:lvl1pPr defTabSz="949325">
              <a:defRPr sz="120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70" tIns="47485" rIns="94970" bIns="47485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6763"/>
            <a:ext cx="554355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70" tIns="47485" rIns="94970" bIns="474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70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70" tIns="47485" rIns="94970" bIns="47485" numCol="1" anchor="b" anchorCtr="0" compatLnSpc="1">
            <a:prstTxWarp prst="textNoShape">
              <a:avLst/>
            </a:prstTxWarp>
          </a:bodyPr>
          <a:lstStyle>
            <a:lvl1pPr defTabSz="949325">
              <a:defRPr sz="120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70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70" tIns="47485" rIns="94970" bIns="47485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25345EFA-1612-4AF9-8A49-77DB38833B1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solidFill>
            <a:srgbClr val="FFFFFF"/>
          </a:solidFill>
          <a:ln/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ts val="460"/>
              </a:spcBef>
            </a:pP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PMSM stands for Permanent-Magnet Synchronous Motor, also known as brushless AC motor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solidFill>
            <a:srgbClr val="FFFFFF"/>
          </a:solidFill>
          <a:ln/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ts val="460"/>
              </a:spcBef>
            </a:pP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PLC: Programmable logic controller</a:t>
            </a:r>
          </a:p>
          <a:p>
            <a:pPr eaLnBrk="1" hangingPunct="1">
              <a:spcBef>
                <a:spcPts val="460"/>
              </a:spcBef>
            </a:pP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HMI: Human machine interface</a:t>
            </a:r>
          </a:p>
          <a:p>
            <a:pPr eaLnBrk="1" hangingPunct="1">
              <a:spcBef>
                <a:spcPts val="460"/>
              </a:spcBef>
            </a:pP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IPS: Industrial power supply</a:t>
            </a:r>
          </a:p>
          <a:p>
            <a:pPr eaLnBrk="1" hangingPunct="1">
              <a:spcBef>
                <a:spcPts val="460"/>
              </a:spcBef>
            </a:pPr>
            <a:r>
              <a:rPr lang="en-US" altLang="zh-TW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The black words stand for product series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B5988-D12E-4EFB-AA5D-65B6428B1A23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smtClean="0"/>
              <a:t>IM stands for induction motors</a:t>
            </a:r>
          </a:p>
          <a:p>
            <a:r>
              <a:rPr lang="en-US" altLang="zh-TW" smtClean="0"/>
              <a:t>PM stands for permanent magnetic motors</a:t>
            </a:r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8513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2613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1D2A9-75D0-48F7-B00D-1DD5E6A0FAA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9C800-013F-4A8B-BD1F-7187B203783E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833938" y="549275"/>
            <a:ext cx="1423987" cy="59753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60388" y="549275"/>
            <a:ext cx="4121150" cy="59753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8513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2613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8512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851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76288" y="2349500"/>
            <a:ext cx="4206875" cy="64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35563" y="2349500"/>
            <a:ext cx="4208462" cy="64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38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1913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20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20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20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00913" y="328613"/>
            <a:ext cx="2330450" cy="11191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28613"/>
            <a:ext cx="6843713" cy="11191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69867-D7BF-4688-8738-7FCD6FBE175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02488" y="404813"/>
            <a:ext cx="2141537" cy="25923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76288" y="404813"/>
            <a:ext cx="6273800" cy="25923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16150" y="328613"/>
            <a:ext cx="7415213" cy="7239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44488" y="1196975"/>
            <a:ext cx="9286875" cy="496887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3938588" y="6308725"/>
            <a:ext cx="2309812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F28F222B-EFAA-4473-838B-F7674E0002F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8513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2613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73837-940F-4299-97E2-31D33B817BE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B83C5-C412-48B8-ADDE-A930475E9DB3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8512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851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807CD-0786-4C8E-84C3-22635B35E986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567238" cy="22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4438" y="1371600"/>
            <a:ext cx="4567237" cy="22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F73EA-95DE-4437-93D9-6239928550A7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38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68C94-DDBB-48C4-B222-2239B6AF66A1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CF0A9-E0D0-4FE3-A2A0-9127623C3C2A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9525A-F9BD-49C8-B5FD-CCAD31FF38F4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8513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2613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20A51-D77B-4792-9DF9-221C7DF9866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1913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E3424-318C-4CFE-AB22-20EF58BEC92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20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20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20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B7764-6035-4E31-9FCE-857A1701A201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80788-A31E-462D-A78C-065D44A0DB2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00913" y="328613"/>
            <a:ext cx="2330450" cy="12715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28613"/>
            <a:ext cx="6843713" cy="12715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7B8E8-7840-4418-84CE-A933F983DFED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8513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261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102E2-8CDD-4611-8E92-79DA400188C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381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D1925-A58B-4302-9F06-3BE863B88FB3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8512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8512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D8851-87BE-4BAB-B618-C71DDE9D6027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991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7613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AB93B-D6B5-4048-9983-6C0224704D3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38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B5B8-748B-490F-BC60-D0DF610308A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95521-CD83-4501-B96A-4EFC6BC651A7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0EA3A-387D-4BF3-86A7-97F9E09972C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933A-4D3D-41BF-81F1-0526DD4D34E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1913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13718-FCAA-43CA-9812-B2D0D1EFE0DD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20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2012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2012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68C8B-C05E-4276-B176-FE92A806C8D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381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C1A55-DD27-4231-849C-18F95AB4F5A7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10438" y="328613"/>
            <a:ext cx="2320925" cy="57975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4488" y="328613"/>
            <a:ext cx="6813550" cy="5797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F3AEF-7A89-4061-BF79-56FEE1E609ED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8513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261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4299C-A2E8-4134-99B2-C0D91FD416B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381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3D1ED-90F8-4A78-98A5-C6C01B829DD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8512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8512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A3EA6-8424-4646-98DB-288314D8884E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991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7613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D76A8-8C19-485A-91B3-FA701484D43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38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03C50-790A-4554-B770-34200F0E0C2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8512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851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5D11-C872-4F68-B3F6-96BFDBE1C8D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D4B12-CEBD-4736-82ED-E7DACCCAF56D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8C442-6F70-4101-AB86-1E6A89BAF91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1913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9FAEF-77E9-4B74-BBB7-92A11D2CD72D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20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2012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2012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ADB53-EDC8-45C0-93BE-5F3B54F53A8E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381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CB777-5393-484B-B974-A1A5233D13D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10438" y="328613"/>
            <a:ext cx="2320925" cy="57975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4488" y="328613"/>
            <a:ext cx="6813550" cy="5797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4205A-DDB4-4F9E-AC6C-185E8A27C783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572000" cy="22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200" y="1219200"/>
            <a:ext cx="4572000" cy="22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F8E17-5478-4B20-A701-0CAEBDEEAEBE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38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63DA7-E396-4A20-8A59-DB18B12CDFB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10E0B-A975-4867-9E6C-F9B37390E0A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4BE5D-6157-4AFC-B98F-0E9C6ED7A97A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1913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023D1-C2EE-43CA-9B8D-6CD145AB58E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90BE4-3D3E-4409-A4B8-53955E33A55D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20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20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20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0FCF9-3725-4868-8B64-96CD5782FB63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A17BA-45A5-4247-ACFA-4E54A9AF79D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00913" y="328613"/>
            <a:ext cx="2330450" cy="11191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28613"/>
            <a:ext cx="6843713" cy="11191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29BC9-50FD-46E0-80DD-0293CD8A6A37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8513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2613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F3711-BA6A-4369-A180-883E8AE8276A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A90F8-B792-4A14-A143-2C823BC7F3FA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8512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851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7D0AC-62DD-47BC-8F67-F033001CD02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572000" cy="22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200" y="1219200"/>
            <a:ext cx="4572000" cy="22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1E7EB-63B7-4BFB-9F33-E8348973B3B4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38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1753B-1190-496F-AF08-C086D55C466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BBEAD-72CD-4E28-9116-C5C2B64719A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CD07F-4A6D-44F0-823D-FFC546C7DBB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8512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851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DCF16-4EE8-44A8-B06D-0E38FD33BD0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1913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8D554-2046-4BD3-913C-A080F9D5BEEE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20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20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20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FD1CA-D735-4923-9F7A-93E55E1F867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79177-3A01-4951-BB02-E50B9CF47C6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00913" y="328613"/>
            <a:ext cx="2330450" cy="11191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28613"/>
            <a:ext cx="6843713" cy="11191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5A0B8-D527-4FCC-A07B-311BD9A5A3BA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8513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261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7C72F-9F79-4940-A5E6-4794B449F11D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381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361D5-0519-4745-A740-EB008572791D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8512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8512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5FFEF-A296-4115-8DE3-E4746997985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991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7613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860C-46C7-4E97-AFB2-369BA973C27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38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2994A-154C-45B2-83B0-43F81584182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E223A-478A-44E0-BD0E-4B8AC249244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572000" cy="22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200" y="1219200"/>
            <a:ext cx="4572000" cy="22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6B8F7-F86C-4FE3-B177-453637CABAD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A0651-3B9A-484C-9AC9-778F15325E43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1913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E8E41-83CA-4172-9CDA-EB4E31189EA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20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2012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2012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BFCA6-605C-4767-A5DC-F680A2DE522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381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B65CB-3FD4-4055-83FF-11CEF359DD1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48538" y="328613"/>
            <a:ext cx="2282825" cy="57975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00" y="328613"/>
            <a:ext cx="6700838" cy="5797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058D0-F03C-4316-8FBE-EC4EE7E61BE6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8513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261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8C38B-24A4-4E7F-AD12-D34EB006E74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381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4180F-9DF1-4F2E-B8C4-D848E29B69A6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8512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8512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3C8F-C0C8-4D63-B665-54286F20F976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991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7613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8BA79-E8ED-4008-A99C-4BD4DF47511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38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3067E-88BB-4B6F-BAC6-790199938AE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38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455CF-3973-41B8-8961-794F73EDDF2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6E3F3-25D4-43A2-9F2B-5BA30F4EE96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FAE7B-A678-4341-AC15-EE2922E8DF66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1913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7ABFB-635F-49EB-AEE2-C621985DC9EA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20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2012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2012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DC29E-AF2A-470D-B001-0CEBCC8095FD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381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24B6F-C9AF-42DE-B82C-89113571A14D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10438" y="328613"/>
            <a:ext cx="2320925" cy="57975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4488" y="328613"/>
            <a:ext cx="6813550" cy="5797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EDA27-F87C-4FA4-B017-CE43DEB881E3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e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10"/>
          <p:cNvSpPr txBox="1">
            <a:spLocks noChangeArrowheads="1"/>
          </p:cNvSpPr>
          <p:nvPr userDrawn="1"/>
        </p:nvSpPr>
        <p:spPr bwMode="auto">
          <a:xfrm>
            <a:off x="350782" y="6569076"/>
            <a:ext cx="17935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000" smtClean="0">
                <a:solidFill>
                  <a:srgbClr val="4D4D4D"/>
                </a:solidFill>
              </a:rPr>
              <a:t>Delta Confidential</a:t>
            </a:r>
            <a:endParaRPr kumimoji="0" lang="zh-TW" altLang="en-US" sz="1000" smtClean="0">
              <a:solidFill>
                <a:srgbClr val="4D4D4D"/>
              </a:solidFill>
            </a:endParaRPr>
          </a:p>
        </p:txBody>
      </p:sp>
      <p:pic>
        <p:nvPicPr>
          <p:cNvPr id="5" name="Picture 7" descr="delta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33" y="333375"/>
            <a:ext cx="151264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04327" y="1988840"/>
            <a:ext cx="7055653" cy="3888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800"/>
              </a:lnSpc>
              <a:spcBef>
                <a:spcPts val="22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</a:defRPr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0" name="標題 1"/>
          <p:cNvSpPr>
            <a:spLocks noGrp="1"/>
          </p:cNvSpPr>
          <p:nvPr>
            <p:ph type="ctrTitle"/>
          </p:nvPr>
        </p:nvSpPr>
        <p:spPr>
          <a:xfrm>
            <a:off x="2504327" y="404664"/>
            <a:ext cx="6983657" cy="1224136"/>
          </a:xfrm>
        </p:spPr>
        <p:txBody>
          <a:bodyPr>
            <a:noAutofit/>
          </a:bodyPr>
          <a:lstStyle>
            <a:lvl1pPr algn="l">
              <a:defRPr sz="3200" baseline="0">
                <a:solidFill>
                  <a:srgbClr val="0087D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3937957" y="6308726"/>
            <a:ext cx="2311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2849F0-0BE0-4586-BDD7-E9D50684789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>
    <p:fade/>
  </p:transition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8513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2613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B4E90-AAFD-4A98-929E-F7335C74D0FA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B19AD-16D7-471B-B778-9ABE3C9B53D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8512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851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87B3E-2B96-49E6-B7A2-A17E0B8C6BC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4EE08-3D6B-4CDE-B722-93B04DB27E8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567238" cy="22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4438" y="1371600"/>
            <a:ext cx="4567237" cy="22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1B775-4ED9-4E11-813D-45D73655D8BA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38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12190-1EBF-4E1A-AE22-7313406B4CAD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E9B56-2F9B-4A3C-B478-E9FB7C970ABA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70699-B576-47C5-84D1-2E6D4207937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1913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BDD0-3854-462A-8DB0-041A344E3AD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20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20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20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48962-E00E-4ED3-80C2-3AF34DB5813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08881-56F9-4C7A-AC38-82AD120EE4C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00913" y="328613"/>
            <a:ext cx="2330450" cy="12715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28613"/>
            <a:ext cx="6843713" cy="12715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4D140-C5C3-4501-AD41-C69B855808E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8513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2613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4EBD6-9264-4323-94EE-2FF76A74C7F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07764-A0BE-4FEA-BC0C-6ED15361341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C631E-A6B4-4824-AF30-29330CD3A916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8512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851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34141-7CCF-4623-BCF6-7AF08C971AC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567238" cy="22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4438" y="1371600"/>
            <a:ext cx="4567237" cy="22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B0410-1EBD-435E-8D41-9F9111C9CD9E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38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A64A8-0AC1-47C5-AE07-911E6182B47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EBD9-2814-4080-AF6B-12EE41656B74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14670-B25C-4B6E-A795-2F8279459A2A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1913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2C913-F10A-4B85-8433-D5F75A9F6407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20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20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20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A77E5-EF58-460C-BAD0-FD8D91A0E5A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00090-079E-4021-9644-0ABDB6E2D436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00913" y="328613"/>
            <a:ext cx="2330450" cy="12715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28613"/>
            <a:ext cx="6843713" cy="12715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2D723-3800-49CE-BA8F-4627B9E78AA4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8513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2613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7CD4C-229C-4295-A799-9FE9A9A99DA4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1913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27947-49EF-4BC1-A7AC-725815A484D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2CB51-CBAD-4266-B774-1E30DCC8C777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8512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851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C85DF-631B-4409-AE72-5AA3187A0B36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567238" cy="22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4438" y="1371600"/>
            <a:ext cx="4567237" cy="22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A71FA-4EA1-48B9-9F57-EE842819212D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38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EF439-5621-499D-BBC8-C963C91AE46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C307A-0A32-4328-8863-E6315C6A9CDD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C967E-9D2A-4C32-99D3-A22A01435A16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1913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4F17D-3245-4E60-AC5E-721A559B6C86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20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20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20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D6436-2813-4148-8029-A29A77E633B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AC2E4-2C26-4941-9829-EF02CC92A99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00913" y="328613"/>
            <a:ext cx="2330450" cy="12715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28613"/>
            <a:ext cx="6843713" cy="12715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734C2-5AD4-40B4-AB5C-8458FE69E75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20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20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20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E2826-EA49-4CCE-B6E4-68DAAF5595B3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8513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2613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8512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851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60388" y="5805488"/>
            <a:ext cx="2011362" cy="719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724150" y="5805488"/>
            <a:ext cx="2012950" cy="719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38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1913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20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20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20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4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5"/>
          <p:cNvSpPr>
            <a:spLocks/>
          </p:cNvSpPr>
          <p:nvPr/>
        </p:nvSpPr>
        <p:spPr bwMode="auto">
          <a:xfrm>
            <a:off x="304800" y="1600200"/>
            <a:ext cx="9599613" cy="4876800"/>
          </a:xfrm>
          <a:prstGeom prst="roundRect">
            <a:avLst>
              <a:gd name="adj" fmla="val 1954"/>
            </a:avLst>
          </a:prstGeom>
          <a:solidFill>
            <a:srgbClr val="DDDDDD"/>
          </a:solidFill>
          <a:ln w="635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defRPr/>
            </a:pPr>
            <a:endParaRPr lang="zh-TW" altLang="zh-TW" sz="1200" i="1">
              <a:solidFill>
                <a:srgbClr val="808080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027" name="Rectangle 24"/>
          <p:cNvSpPr>
            <a:spLocks noChangeArrowheads="1"/>
          </p:cNvSpPr>
          <p:nvPr/>
        </p:nvSpPr>
        <p:spPr bwMode="auto">
          <a:xfrm>
            <a:off x="3278188" y="1600200"/>
            <a:ext cx="6626225" cy="4876800"/>
          </a:xfrm>
          <a:prstGeom prst="rect">
            <a:avLst/>
          </a:prstGeom>
          <a:solidFill>
            <a:schemeClr val="bg1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 sz="1800">
              <a:latin typeface="Arial" charset="0"/>
              <a:cs typeface="+mn-cs"/>
            </a:endParaRPr>
          </a:p>
        </p:txBody>
      </p:sp>
      <p:pic>
        <p:nvPicPr>
          <p:cNvPr id="1028" name="Picture 2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4488" y="333375"/>
            <a:ext cx="15113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文字方塊 10"/>
          <p:cNvSpPr txBox="1">
            <a:spLocks noChangeArrowheads="1"/>
          </p:cNvSpPr>
          <p:nvPr/>
        </p:nvSpPr>
        <p:spPr bwMode="auto">
          <a:xfrm>
            <a:off x="257175" y="6569075"/>
            <a:ext cx="1793875" cy="244475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mtClean="0">
                <a:solidFill>
                  <a:srgbClr val="4D4D4D"/>
                </a:solidFill>
                <a:cs typeface="+mn-cs"/>
              </a:rPr>
              <a:t>Delta Confidential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3940175" y="6308725"/>
            <a:ext cx="2308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F5B9BA-D4CE-4ECD-8995-DA45CB2EFEEA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031" name="標題版面配置區 1"/>
          <p:cNvSpPr>
            <a:spLocks noGrp="1"/>
          </p:cNvSpPr>
          <p:nvPr>
            <p:ph type="title"/>
          </p:nvPr>
        </p:nvSpPr>
        <p:spPr bwMode="auto">
          <a:xfrm>
            <a:off x="344488" y="328613"/>
            <a:ext cx="92868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1032" name="標題版面配置區 1"/>
          <p:cNvSpPr>
            <a:spLocks/>
          </p:cNvSpPr>
          <p:nvPr/>
        </p:nvSpPr>
        <p:spPr bwMode="auto">
          <a:xfrm>
            <a:off x="304800" y="1066800"/>
            <a:ext cx="741521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zh-TW" altLang="zh-TW" sz="3600">
              <a:solidFill>
                <a:srgbClr val="0099FF"/>
              </a:solidFill>
              <a:latin typeface="Arial" charset="0"/>
              <a:cs typeface="+mn-cs"/>
            </a:endParaRPr>
          </a:p>
        </p:txBody>
      </p:sp>
      <p:sp>
        <p:nvSpPr>
          <p:cNvPr id="1033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929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</p:txBody>
      </p:sp>
      <p:sp>
        <p:nvSpPr>
          <p:cNvPr id="1034" name="Line 25"/>
          <p:cNvSpPr>
            <a:spLocks noChangeShapeType="1"/>
          </p:cNvSpPr>
          <p:nvPr/>
        </p:nvSpPr>
        <p:spPr bwMode="auto">
          <a:xfrm>
            <a:off x="304800" y="5791200"/>
            <a:ext cx="297338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368" r:id="rId1"/>
    <p:sldLayoutId id="2147495367" r:id="rId2"/>
    <p:sldLayoutId id="2147495366" r:id="rId3"/>
    <p:sldLayoutId id="2147495365" r:id="rId4"/>
    <p:sldLayoutId id="2147495364" r:id="rId5"/>
    <p:sldLayoutId id="2147495363" r:id="rId6"/>
    <p:sldLayoutId id="2147495362" r:id="rId7"/>
    <p:sldLayoutId id="2147495361" r:id="rId8"/>
    <p:sldLayoutId id="2147495360" r:id="rId9"/>
    <p:sldLayoutId id="2147495359" r:id="rId10"/>
    <p:sldLayoutId id="2147495358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99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kumimoji="1" sz="3600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kumimoji="1" sz="3600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kumimoji="1" sz="3600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kumimoji="1" sz="3600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j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j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j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j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>
          <a:solidFill>
            <a:schemeClr val="tx1"/>
          </a:solidFill>
          <a:latin typeface="+mn-lt"/>
          <a:ea typeface="+mj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>
          <a:solidFill>
            <a:schemeClr val="tx1"/>
          </a:solidFill>
          <a:latin typeface="+mn-lt"/>
          <a:ea typeface="+mj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>
          <a:solidFill>
            <a:schemeClr val="tx1"/>
          </a:solidFill>
          <a:latin typeface="+mn-lt"/>
          <a:ea typeface="+mj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>
          <a:solidFill>
            <a:schemeClr val="tx1"/>
          </a:solidFill>
          <a:latin typeface="+mn-lt"/>
          <a:ea typeface="+mj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776288" y="404813"/>
            <a:ext cx="8567737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6288" y="2349500"/>
            <a:ext cx="85677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</p:txBody>
      </p:sp>
      <p:pic>
        <p:nvPicPr>
          <p:cNvPr id="10244" name="Picture 6" descr="Cover_4 3_hand_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011488"/>
            <a:ext cx="9913938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5467" r:id="rId1"/>
    <p:sldLayoutId id="2147495466" r:id="rId2"/>
    <p:sldLayoutId id="2147495465" r:id="rId3"/>
    <p:sldLayoutId id="2147495464" r:id="rId4"/>
    <p:sldLayoutId id="2147495463" r:id="rId5"/>
    <p:sldLayoutId id="2147495462" r:id="rId6"/>
    <p:sldLayoutId id="2147495461" r:id="rId7"/>
    <p:sldLayoutId id="2147495460" r:id="rId8"/>
    <p:sldLayoutId id="2147495459" r:id="rId9"/>
    <p:sldLayoutId id="2147495458" r:id="rId10"/>
    <p:sldLayoutId id="2147495457" r:id="rId11"/>
    <p:sldLayoutId id="2147495501" r:id="rId12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87D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87DC"/>
          </a:solidFill>
          <a:latin typeface="Arial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87DC"/>
          </a:solidFill>
          <a:latin typeface="Arial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87DC"/>
          </a:solidFill>
          <a:latin typeface="Arial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87DC"/>
          </a:solidFill>
          <a:latin typeface="Arial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rgbClr val="0087DC"/>
          </a:solidFill>
          <a:latin typeface="Arial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rgbClr val="0087DC"/>
          </a:solidFill>
          <a:latin typeface="Arial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rgbClr val="0087DC"/>
          </a:solidFill>
          <a:latin typeface="Arial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rgbClr val="0087DC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0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/>
          </p:cNvSpPr>
          <p:nvPr/>
        </p:nvSpPr>
        <p:spPr bwMode="auto">
          <a:xfrm>
            <a:off x="304800" y="1600200"/>
            <a:ext cx="9296400" cy="4876800"/>
          </a:xfrm>
          <a:prstGeom prst="roundRect">
            <a:avLst>
              <a:gd name="adj" fmla="val 1954"/>
            </a:avLst>
          </a:prstGeom>
          <a:solidFill>
            <a:srgbClr val="DDDDDD"/>
          </a:solidFill>
          <a:ln w="635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defRPr/>
            </a:pPr>
            <a:endParaRPr lang="zh-TW" altLang="zh-TW" sz="1200" i="1">
              <a:solidFill>
                <a:srgbClr val="808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+mn-cs"/>
            </a:endParaRPr>
          </a:p>
        </p:txBody>
      </p:sp>
      <p:pic>
        <p:nvPicPr>
          <p:cNvPr id="11267" name="Picture 2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4488" y="333375"/>
            <a:ext cx="15113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文字方塊 10"/>
          <p:cNvSpPr txBox="1">
            <a:spLocks noChangeArrowheads="1"/>
          </p:cNvSpPr>
          <p:nvPr/>
        </p:nvSpPr>
        <p:spPr bwMode="auto">
          <a:xfrm>
            <a:off x="257175" y="6569075"/>
            <a:ext cx="1793875" cy="244475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mtClean="0">
                <a:solidFill>
                  <a:srgbClr val="4D4D4D"/>
                </a:solidFill>
                <a:cs typeface="+mn-cs"/>
              </a:rPr>
              <a:t>Delta Confidential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3940175" y="6308725"/>
            <a:ext cx="2308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5ECEB4-DDA9-43B3-BA10-9F042AA72CCE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9286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Text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1600200"/>
            <a:ext cx="6626225" cy="4876800"/>
          </a:xfrm>
          <a:prstGeom prst="rect">
            <a:avLst/>
          </a:prstGeom>
          <a:solidFill>
            <a:schemeClr val="bg1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 sz="1800">
              <a:latin typeface="Arial" charset="0"/>
              <a:cs typeface="+mn-cs"/>
            </a:endParaRPr>
          </a:p>
        </p:txBody>
      </p:sp>
      <p:sp>
        <p:nvSpPr>
          <p:cNvPr id="1127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304800" y="328613"/>
            <a:ext cx="932656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478" r:id="rId1"/>
    <p:sldLayoutId id="2147495477" r:id="rId2"/>
    <p:sldLayoutId id="2147495476" r:id="rId3"/>
    <p:sldLayoutId id="2147495475" r:id="rId4"/>
    <p:sldLayoutId id="2147495474" r:id="rId5"/>
    <p:sldLayoutId id="2147495473" r:id="rId6"/>
    <p:sldLayoutId id="2147495472" r:id="rId7"/>
    <p:sldLayoutId id="2147495471" r:id="rId8"/>
    <p:sldLayoutId id="2147495470" r:id="rId9"/>
    <p:sldLayoutId id="2147495469" r:id="rId10"/>
    <p:sldLayoutId id="2147495468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kumimoji="1" sz="21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4488" y="333375"/>
            <a:ext cx="15113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文字方塊 10"/>
          <p:cNvSpPr txBox="1">
            <a:spLocks noChangeArrowheads="1"/>
          </p:cNvSpPr>
          <p:nvPr/>
        </p:nvSpPr>
        <p:spPr bwMode="auto">
          <a:xfrm>
            <a:off x="257175" y="6569075"/>
            <a:ext cx="1793875" cy="244475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mtClean="0">
                <a:solidFill>
                  <a:srgbClr val="4D4D4D"/>
                </a:solidFill>
                <a:cs typeface="+mn-cs"/>
              </a:rPr>
              <a:t>Delta Confidential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3940175" y="6308725"/>
            <a:ext cx="2308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763DE8D-7E58-411C-8914-3E7244159894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2293" name="標題版面配置區 1"/>
          <p:cNvSpPr>
            <a:spLocks noGrp="1"/>
          </p:cNvSpPr>
          <p:nvPr>
            <p:ph type="title"/>
          </p:nvPr>
        </p:nvSpPr>
        <p:spPr bwMode="auto">
          <a:xfrm>
            <a:off x="344488" y="328613"/>
            <a:ext cx="92868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489" r:id="rId1"/>
    <p:sldLayoutId id="2147495488" r:id="rId2"/>
    <p:sldLayoutId id="2147495487" r:id="rId3"/>
    <p:sldLayoutId id="2147495486" r:id="rId4"/>
    <p:sldLayoutId id="2147495485" r:id="rId5"/>
    <p:sldLayoutId id="2147495484" r:id="rId6"/>
    <p:sldLayoutId id="2147495483" r:id="rId7"/>
    <p:sldLayoutId id="2147495482" r:id="rId8"/>
    <p:sldLayoutId id="2147495481" r:id="rId9"/>
    <p:sldLayoutId id="2147495480" r:id="rId10"/>
    <p:sldLayoutId id="2147495479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kumimoji="1" sz="1400" baseline="300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4488" y="333375"/>
            <a:ext cx="15113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文字方塊 10"/>
          <p:cNvSpPr txBox="1">
            <a:spLocks noChangeArrowheads="1"/>
          </p:cNvSpPr>
          <p:nvPr/>
        </p:nvSpPr>
        <p:spPr bwMode="auto">
          <a:xfrm>
            <a:off x="257175" y="6569075"/>
            <a:ext cx="1793875" cy="244475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mtClean="0">
                <a:solidFill>
                  <a:srgbClr val="4D4D4D"/>
                </a:solidFill>
                <a:cs typeface="+mn-cs"/>
              </a:rPr>
              <a:t>Delta Confidential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3940175" y="6308725"/>
            <a:ext cx="2308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05895D-8332-475A-B656-955C393C208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331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344488" y="328613"/>
            <a:ext cx="92868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500" r:id="rId1"/>
    <p:sldLayoutId id="2147495499" r:id="rId2"/>
    <p:sldLayoutId id="2147495498" r:id="rId3"/>
    <p:sldLayoutId id="2147495497" r:id="rId4"/>
    <p:sldLayoutId id="2147495496" r:id="rId5"/>
    <p:sldLayoutId id="2147495495" r:id="rId6"/>
    <p:sldLayoutId id="2147495494" r:id="rId7"/>
    <p:sldLayoutId id="2147495493" r:id="rId8"/>
    <p:sldLayoutId id="2147495492" r:id="rId9"/>
    <p:sldLayoutId id="2147495491" r:id="rId10"/>
    <p:sldLayoutId id="2147495490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kumimoji="1" sz="1400" baseline="300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/>
          <p:cNvSpPr>
            <a:spLocks/>
          </p:cNvSpPr>
          <p:nvPr/>
        </p:nvSpPr>
        <p:spPr bwMode="auto">
          <a:xfrm>
            <a:off x="304800" y="1600200"/>
            <a:ext cx="9599613" cy="4876800"/>
          </a:xfrm>
          <a:prstGeom prst="roundRect">
            <a:avLst>
              <a:gd name="adj" fmla="val 1954"/>
            </a:avLst>
          </a:prstGeom>
          <a:solidFill>
            <a:srgbClr val="DDDDDD"/>
          </a:solidFill>
          <a:ln w="635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defRPr/>
            </a:pPr>
            <a:endParaRPr lang="zh-TW" altLang="zh-TW" sz="1200" i="1">
              <a:solidFill>
                <a:srgbClr val="80808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78188" y="1600200"/>
            <a:ext cx="6626225" cy="4876800"/>
          </a:xfrm>
          <a:prstGeom prst="rect">
            <a:avLst/>
          </a:prstGeom>
          <a:solidFill>
            <a:schemeClr val="bg1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 sz="1800">
              <a:latin typeface="Arial" charset="0"/>
              <a:cs typeface="Arial" charset="0"/>
            </a:endParaRPr>
          </a:p>
        </p:txBody>
      </p:sp>
      <p:pic>
        <p:nvPicPr>
          <p:cNvPr id="2052" name="Picture 2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4488" y="333375"/>
            <a:ext cx="15113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文字方塊 10"/>
          <p:cNvSpPr txBox="1">
            <a:spLocks noChangeArrowheads="1"/>
          </p:cNvSpPr>
          <p:nvPr/>
        </p:nvSpPr>
        <p:spPr bwMode="auto">
          <a:xfrm>
            <a:off x="257175" y="6569075"/>
            <a:ext cx="1793875" cy="244475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mtClean="0">
                <a:solidFill>
                  <a:srgbClr val="4D4D4D"/>
                </a:solidFill>
                <a:cs typeface="+mn-cs"/>
              </a:rPr>
              <a:t>Delta Confidential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3940175" y="6308725"/>
            <a:ext cx="2308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12BC03-DD87-4C44-B79F-8F4237463ED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205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344488" y="328613"/>
            <a:ext cx="92868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2056" name="標題版面配置區 1"/>
          <p:cNvSpPr>
            <a:spLocks/>
          </p:cNvSpPr>
          <p:nvPr/>
        </p:nvSpPr>
        <p:spPr bwMode="auto">
          <a:xfrm>
            <a:off x="304800" y="1066800"/>
            <a:ext cx="741521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zh-TW" altLang="zh-TW" sz="3600">
              <a:solidFill>
                <a:srgbClr val="0099FF"/>
              </a:solidFill>
              <a:latin typeface="Arial" charset="0"/>
              <a:cs typeface="Arial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929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379" r:id="rId1"/>
    <p:sldLayoutId id="2147495378" r:id="rId2"/>
    <p:sldLayoutId id="2147495377" r:id="rId3"/>
    <p:sldLayoutId id="2147495376" r:id="rId4"/>
    <p:sldLayoutId id="2147495375" r:id="rId5"/>
    <p:sldLayoutId id="2147495374" r:id="rId6"/>
    <p:sldLayoutId id="2147495373" r:id="rId7"/>
    <p:sldLayoutId id="2147495372" r:id="rId8"/>
    <p:sldLayoutId id="2147495371" r:id="rId9"/>
    <p:sldLayoutId id="2147495370" r:id="rId10"/>
    <p:sldLayoutId id="2147495369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</a:defRPr>
      </a:lvl5pPr>
      <a:lvl6pPr marL="457200" algn="r" rtl="0" fontAlgn="base">
        <a:spcBef>
          <a:spcPct val="0"/>
        </a:spcBef>
        <a:spcAft>
          <a:spcPct val="0"/>
        </a:spcAft>
        <a:defRPr kumimoji="1" sz="3600">
          <a:solidFill>
            <a:srgbClr val="0099FF"/>
          </a:solidFill>
          <a:latin typeface="Arial" pitchFamily="34" charset="0"/>
          <a:ea typeface="新細明體" pitchFamily="18" charset="-120"/>
        </a:defRPr>
      </a:lvl6pPr>
      <a:lvl7pPr marL="914400" algn="r" rtl="0" fontAlgn="base">
        <a:spcBef>
          <a:spcPct val="0"/>
        </a:spcBef>
        <a:spcAft>
          <a:spcPct val="0"/>
        </a:spcAft>
        <a:defRPr kumimoji="1" sz="3600">
          <a:solidFill>
            <a:srgbClr val="0099FF"/>
          </a:solidFill>
          <a:latin typeface="Arial" pitchFamily="34" charset="0"/>
          <a:ea typeface="新細明體" pitchFamily="18" charset="-120"/>
        </a:defRPr>
      </a:lvl7pPr>
      <a:lvl8pPr marL="1371600" algn="r" rtl="0" fontAlgn="base">
        <a:spcBef>
          <a:spcPct val="0"/>
        </a:spcBef>
        <a:spcAft>
          <a:spcPct val="0"/>
        </a:spcAft>
        <a:defRPr kumimoji="1" sz="3600">
          <a:solidFill>
            <a:srgbClr val="0099FF"/>
          </a:solidFill>
          <a:latin typeface="Arial" pitchFamily="34" charset="0"/>
          <a:ea typeface="新細明體" pitchFamily="18" charset="-120"/>
        </a:defRPr>
      </a:lvl8pPr>
      <a:lvl9pPr marL="1828800" algn="r" rtl="0" fontAlgn="base">
        <a:spcBef>
          <a:spcPct val="0"/>
        </a:spcBef>
        <a:spcAft>
          <a:spcPct val="0"/>
        </a:spcAft>
        <a:defRPr kumimoji="1" sz="3600">
          <a:solidFill>
            <a:srgbClr val="0099FF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kumimoji="1" sz="14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/>
          </p:cNvSpPr>
          <p:nvPr/>
        </p:nvSpPr>
        <p:spPr bwMode="auto">
          <a:xfrm>
            <a:off x="304800" y="1600200"/>
            <a:ext cx="9599613" cy="4876800"/>
          </a:xfrm>
          <a:prstGeom prst="roundRect">
            <a:avLst>
              <a:gd name="adj" fmla="val 1954"/>
            </a:avLst>
          </a:prstGeom>
          <a:noFill/>
          <a:ln w="6350">
            <a:solidFill>
              <a:srgbClr val="DDDDDD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r">
              <a:defRPr/>
            </a:pPr>
            <a:endParaRPr lang="zh-TW" altLang="en-US" sz="12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</p:txBody>
      </p:sp>
      <p:pic>
        <p:nvPicPr>
          <p:cNvPr id="3075" name="Picture 2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4488" y="333375"/>
            <a:ext cx="15113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文字方塊 10"/>
          <p:cNvSpPr txBox="1">
            <a:spLocks noChangeArrowheads="1"/>
          </p:cNvSpPr>
          <p:nvPr/>
        </p:nvSpPr>
        <p:spPr bwMode="auto">
          <a:xfrm>
            <a:off x="257175" y="6569075"/>
            <a:ext cx="1793875" cy="244475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mtClean="0">
                <a:solidFill>
                  <a:srgbClr val="4D4D4D"/>
                </a:solidFill>
                <a:cs typeface="+mn-cs"/>
              </a:rPr>
              <a:t>Delta Confidential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3940175" y="6308725"/>
            <a:ext cx="2308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1A30810-895F-4CC3-901B-AF30D664F25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307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344488" y="328613"/>
            <a:ext cx="92868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3079" name="標題版面配置區 1"/>
          <p:cNvSpPr>
            <a:spLocks/>
          </p:cNvSpPr>
          <p:nvPr/>
        </p:nvSpPr>
        <p:spPr bwMode="auto">
          <a:xfrm>
            <a:off x="304800" y="1066800"/>
            <a:ext cx="741521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zh-TW" altLang="zh-TW" sz="3600">
              <a:solidFill>
                <a:srgbClr val="0099FF"/>
              </a:solidFill>
              <a:latin typeface="Arial" charset="0"/>
              <a:cs typeface="+mn-cs"/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929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390" r:id="rId1"/>
    <p:sldLayoutId id="2147495389" r:id="rId2"/>
    <p:sldLayoutId id="2147495388" r:id="rId3"/>
    <p:sldLayoutId id="2147495387" r:id="rId4"/>
    <p:sldLayoutId id="2147495386" r:id="rId5"/>
    <p:sldLayoutId id="2147495385" r:id="rId6"/>
    <p:sldLayoutId id="2147495384" r:id="rId7"/>
    <p:sldLayoutId id="2147495383" r:id="rId8"/>
    <p:sldLayoutId id="2147495382" r:id="rId9"/>
    <p:sldLayoutId id="2147495381" r:id="rId10"/>
    <p:sldLayoutId id="2147495380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kumimoji="1" sz="3600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kumimoji="1" sz="3600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kumimoji="1" sz="3600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kumimoji="1" sz="3600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kumimoji="1" sz="8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5"/>
          <p:cNvSpPr>
            <a:spLocks/>
          </p:cNvSpPr>
          <p:nvPr/>
        </p:nvSpPr>
        <p:spPr bwMode="auto">
          <a:xfrm>
            <a:off x="381000" y="1981200"/>
            <a:ext cx="9601200" cy="3733800"/>
          </a:xfrm>
          <a:prstGeom prst="roundRect">
            <a:avLst>
              <a:gd name="adj" fmla="val 1954"/>
            </a:avLst>
          </a:prstGeom>
          <a:noFill/>
          <a:ln w="6350">
            <a:solidFill>
              <a:srgbClr val="DDDDDD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r">
              <a:defRPr/>
            </a:pPr>
            <a:endParaRPr lang="zh-TW" altLang="zh-TW" sz="1200" i="1">
              <a:latin typeface="Arial Narrow" pitchFamily="34" charset="0"/>
              <a:cs typeface="+mn-cs"/>
            </a:endParaRPr>
          </a:p>
        </p:txBody>
      </p:sp>
      <p:pic>
        <p:nvPicPr>
          <p:cNvPr id="4099" name="Picture 2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4488" y="333375"/>
            <a:ext cx="15113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文字方塊 10"/>
          <p:cNvSpPr txBox="1">
            <a:spLocks noChangeArrowheads="1"/>
          </p:cNvSpPr>
          <p:nvPr/>
        </p:nvSpPr>
        <p:spPr bwMode="auto">
          <a:xfrm>
            <a:off x="257175" y="6569075"/>
            <a:ext cx="1793875" cy="244475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mtClean="0">
                <a:solidFill>
                  <a:srgbClr val="4D4D4D"/>
                </a:solidFill>
                <a:cs typeface="+mn-cs"/>
              </a:rPr>
              <a:t>Delta Confidential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3940175" y="6308725"/>
            <a:ext cx="2308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0566384-A2FD-4555-847B-64D1176BFF7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410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344488" y="328613"/>
            <a:ext cx="92868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401" r:id="rId1"/>
    <p:sldLayoutId id="2147495400" r:id="rId2"/>
    <p:sldLayoutId id="2147495399" r:id="rId3"/>
    <p:sldLayoutId id="2147495398" r:id="rId4"/>
    <p:sldLayoutId id="2147495397" r:id="rId5"/>
    <p:sldLayoutId id="2147495396" r:id="rId6"/>
    <p:sldLayoutId id="2147495395" r:id="rId7"/>
    <p:sldLayoutId id="2147495394" r:id="rId8"/>
    <p:sldLayoutId id="2147495393" r:id="rId9"/>
    <p:sldLayoutId id="2147495392" r:id="rId10"/>
    <p:sldLayoutId id="2147495391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kumimoji="1" sz="3600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kumimoji="1" sz="3600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kumimoji="1" sz="3600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kumimoji="1" sz="3600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kumimoji="1" sz="1400" baseline="300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4488" y="333375"/>
            <a:ext cx="15113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文字方塊 10"/>
          <p:cNvSpPr txBox="1">
            <a:spLocks noChangeArrowheads="1"/>
          </p:cNvSpPr>
          <p:nvPr/>
        </p:nvSpPr>
        <p:spPr bwMode="auto">
          <a:xfrm>
            <a:off x="257175" y="6569075"/>
            <a:ext cx="1793875" cy="244475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mtClean="0">
                <a:solidFill>
                  <a:srgbClr val="4D4D4D"/>
                </a:solidFill>
                <a:cs typeface="+mn-cs"/>
              </a:rPr>
              <a:t>Delta Confidential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3940175" y="6308725"/>
            <a:ext cx="2308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503CD57-F154-4719-B3D7-AF47530C435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512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344488" y="328613"/>
            <a:ext cx="92868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412" r:id="rId1"/>
    <p:sldLayoutId id="2147495411" r:id="rId2"/>
    <p:sldLayoutId id="2147495410" r:id="rId3"/>
    <p:sldLayoutId id="2147495409" r:id="rId4"/>
    <p:sldLayoutId id="2147495408" r:id="rId5"/>
    <p:sldLayoutId id="2147495407" r:id="rId6"/>
    <p:sldLayoutId id="2147495406" r:id="rId7"/>
    <p:sldLayoutId id="2147495405" r:id="rId8"/>
    <p:sldLayoutId id="2147495404" r:id="rId9"/>
    <p:sldLayoutId id="2147495403" r:id="rId10"/>
    <p:sldLayoutId id="2147495402" r:id="rId11"/>
    <p:sldLayoutId id="2147495502" r:id="rId12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kumimoji="1" sz="1400" baseline="300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/>
          </p:cNvSpPr>
          <p:nvPr/>
        </p:nvSpPr>
        <p:spPr bwMode="auto">
          <a:xfrm>
            <a:off x="304800" y="1600200"/>
            <a:ext cx="9599613" cy="4876800"/>
          </a:xfrm>
          <a:prstGeom prst="roundRect">
            <a:avLst>
              <a:gd name="adj" fmla="val 1954"/>
            </a:avLst>
          </a:prstGeom>
          <a:solidFill>
            <a:srgbClr val="DDDDDD"/>
          </a:solidFill>
          <a:ln w="635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defRPr/>
            </a:pPr>
            <a:endParaRPr lang="zh-TW" altLang="zh-TW" sz="1200" i="1">
              <a:solidFill>
                <a:srgbClr val="808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+mn-cs"/>
            </a:endParaRPr>
          </a:p>
        </p:txBody>
      </p:sp>
      <p:pic>
        <p:nvPicPr>
          <p:cNvPr id="6147" name="Picture 2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4488" y="333375"/>
            <a:ext cx="15113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文字方塊 10"/>
          <p:cNvSpPr txBox="1">
            <a:spLocks noChangeArrowheads="1"/>
          </p:cNvSpPr>
          <p:nvPr/>
        </p:nvSpPr>
        <p:spPr bwMode="auto">
          <a:xfrm>
            <a:off x="257175" y="6569075"/>
            <a:ext cx="1793875" cy="244475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mtClean="0">
                <a:solidFill>
                  <a:srgbClr val="4D4D4D"/>
                </a:solidFill>
                <a:cs typeface="+mn-cs"/>
              </a:rPr>
              <a:t>Delta Confidential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3940175" y="6308725"/>
            <a:ext cx="2308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35AF0A8-308A-44E5-8DD1-FBB91860250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9286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Text</a:t>
            </a:r>
          </a:p>
        </p:txBody>
      </p:sp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3278188" y="1600200"/>
            <a:ext cx="6626225" cy="4876800"/>
          </a:xfrm>
          <a:prstGeom prst="rect">
            <a:avLst/>
          </a:prstGeom>
          <a:solidFill>
            <a:schemeClr val="bg1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 sz="1800">
              <a:latin typeface="Arial" charset="0"/>
              <a:cs typeface="+mn-cs"/>
            </a:endParaRPr>
          </a:p>
        </p:txBody>
      </p:sp>
      <p:sp>
        <p:nvSpPr>
          <p:cNvPr id="615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344488" y="328613"/>
            <a:ext cx="92868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423" r:id="rId1"/>
    <p:sldLayoutId id="2147495422" r:id="rId2"/>
    <p:sldLayoutId id="2147495421" r:id="rId3"/>
    <p:sldLayoutId id="2147495420" r:id="rId4"/>
    <p:sldLayoutId id="2147495419" r:id="rId5"/>
    <p:sldLayoutId id="2147495418" r:id="rId6"/>
    <p:sldLayoutId id="2147495417" r:id="rId7"/>
    <p:sldLayoutId id="2147495416" r:id="rId8"/>
    <p:sldLayoutId id="2147495415" r:id="rId9"/>
    <p:sldLayoutId id="2147495414" r:id="rId10"/>
    <p:sldLayoutId id="2147495413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kumimoji="1" sz="3600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kumimoji="1" sz="3600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kumimoji="1" sz="3600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kumimoji="1" sz="3600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kumimoji="1" sz="21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/>
          </p:cNvSpPr>
          <p:nvPr/>
        </p:nvSpPr>
        <p:spPr bwMode="auto">
          <a:xfrm>
            <a:off x="304800" y="1600200"/>
            <a:ext cx="9296400" cy="4876800"/>
          </a:xfrm>
          <a:prstGeom prst="roundRect">
            <a:avLst>
              <a:gd name="adj" fmla="val 1954"/>
            </a:avLst>
          </a:prstGeom>
          <a:solidFill>
            <a:srgbClr val="DDDDDD"/>
          </a:solidFill>
          <a:ln w="635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defRPr/>
            </a:pPr>
            <a:endParaRPr lang="zh-TW" altLang="zh-TW" sz="1200" i="1">
              <a:solidFill>
                <a:srgbClr val="808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+mn-cs"/>
            </a:endParaRPr>
          </a:p>
        </p:txBody>
      </p:sp>
      <p:pic>
        <p:nvPicPr>
          <p:cNvPr id="7171" name="Picture 2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4488" y="333375"/>
            <a:ext cx="15113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文字方塊 10"/>
          <p:cNvSpPr txBox="1">
            <a:spLocks noChangeArrowheads="1"/>
          </p:cNvSpPr>
          <p:nvPr/>
        </p:nvSpPr>
        <p:spPr bwMode="auto">
          <a:xfrm>
            <a:off x="257175" y="6569075"/>
            <a:ext cx="1793875" cy="244475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mtClean="0">
                <a:solidFill>
                  <a:srgbClr val="4D4D4D"/>
                </a:solidFill>
                <a:cs typeface="+mn-cs"/>
              </a:rPr>
              <a:t>Delta Confidential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3940175" y="6308725"/>
            <a:ext cx="2308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38C28FA-903C-4439-872D-17BE5CFCBFF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9286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Text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1600200"/>
            <a:ext cx="6626225" cy="4876800"/>
          </a:xfrm>
          <a:prstGeom prst="rect">
            <a:avLst/>
          </a:prstGeom>
          <a:solidFill>
            <a:schemeClr val="bg1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 sz="1800">
              <a:latin typeface="Arial" charset="0"/>
              <a:cs typeface="+mn-cs"/>
            </a:endParaRPr>
          </a:p>
        </p:txBody>
      </p:sp>
      <p:sp>
        <p:nvSpPr>
          <p:cNvPr id="717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304800" y="328613"/>
            <a:ext cx="932656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434" r:id="rId1"/>
    <p:sldLayoutId id="2147495433" r:id="rId2"/>
    <p:sldLayoutId id="2147495432" r:id="rId3"/>
    <p:sldLayoutId id="2147495431" r:id="rId4"/>
    <p:sldLayoutId id="2147495430" r:id="rId5"/>
    <p:sldLayoutId id="2147495429" r:id="rId6"/>
    <p:sldLayoutId id="2147495428" r:id="rId7"/>
    <p:sldLayoutId id="2147495427" r:id="rId8"/>
    <p:sldLayoutId id="2147495426" r:id="rId9"/>
    <p:sldLayoutId id="2147495425" r:id="rId10"/>
    <p:sldLayoutId id="2147495424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kumimoji="1" sz="3600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kumimoji="1" sz="3600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kumimoji="1" sz="3600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kumimoji="1" sz="3600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kumimoji="1" sz="21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/>
          </p:cNvSpPr>
          <p:nvPr/>
        </p:nvSpPr>
        <p:spPr bwMode="auto">
          <a:xfrm>
            <a:off x="304800" y="1600200"/>
            <a:ext cx="9753600" cy="4876800"/>
          </a:xfrm>
          <a:prstGeom prst="roundRect">
            <a:avLst>
              <a:gd name="adj" fmla="val 1954"/>
            </a:avLst>
          </a:prstGeom>
          <a:solidFill>
            <a:srgbClr val="DDDDDD"/>
          </a:solidFill>
          <a:ln w="635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defRPr/>
            </a:pPr>
            <a:endParaRPr lang="zh-TW" altLang="zh-TW" sz="1200" i="1">
              <a:solidFill>
                <a:srgbClr val="808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+mn-cs"/>
            </a:endParaRPr>
          </a:p>
        </p:txBody>
      </p:sp>
      <p:pic>
        <p:nvPicPr>
          <p:cNvPr id="8195" name="Picture 2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4488" y="333375"/>
            <a:ext cx="15113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文字方塊 10"/>
          <p:cNvSpPr txBox="1">
            <a:spLocks noChangeArrowheads="1"/>
          </p:cNvSpPr>
          <p:nvPr/>
        </p:nvSpPr>
        <p:spPr bwMode="auto">
          <a:xfrm>
            <a:off x="257175" y="6569075"/>
            <a:ext cx="1793875" cy="244475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mtClean="0">
                <a:solidFill>
                  <a:srgbClr val="4D4D4D"/>
                </a:solidFill>
                <a:cs typeface="+mn-cs"/>
              </a:rPr>
              <a:t>Delta Confidential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3940175" y="6308725"/>
            <a:ext cx="2308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DCEAD5D-B88F-43CD-810C-AB6A6B0CF96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9286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Text</a:t>
            </a:r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>
            <a:off x="304800" y="6096000"/>
            <a:ext cx="297338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cs typeface="+mn-cs"/>
            </a:endParaRPr>
          </a:p>
        </p:txBody>
      </p:sp>
      <p:sp>
        <p:nvSpPr>
          <p:cNvPr id="820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344488" y="328613"/>
            <a:ext cx="92868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445" r:id="rId1"/>
    <p:sldLayoutId id="2147495444" r:id="rId2"/>
    <p:sldLayoutId id="2147495443" r:id="rId3"/>
    <p:sldLayoutId id="2147495442" r:id="rId4"/>
    <p:sldLayoutId id="2147495441" r:id="rId5"/>
    <p:sldLayoutId id="2147495440" r:id="rId6"/>
    <p:sldLayoutId id="2147495439" r:id="rId7"/>
    <p:sldLayoutId id="2147495438" r:id="rId8"/>
    <p:sldLayoutId id="2147495437" r:id="rId9"/>
    <p:sldLayoutId id="2147495436" r:id="rId10"/>
    <p:sldLayoutId id="2147495435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kumimoji="1" sz="3600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kumimoji="1" sz="3600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kumimoji="1" sz="3600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kumimoji="1" sz="3600">
          <a:solidFill>
            <a:srgbClr val="0099FF"/>
          </a:solidFill>
          <a:latin typeface="Arial" pitchFamily="34" charset="0"/>
          <a:ea typeface="新細明體" pitchFamily="18" charset="-120"/>
          <a:cs typeface="Arial" pitchFamily="34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kumimoji="1" sz="21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back_4 3_han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35563" y="-7938"/>
            <a:ext cx="4778375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標題版面配置區 1"/>
          <p:cNvSpPr>
            <a:spLocks noGrp="1"/>
          </p:cNvSpPr>
          <p:nvPr>
            <p:ph type="title"/>
          </p:nvPr>
        </p:nvSpPr>
        <p:spPr bwMode="auto">
          <a:xfrm>
            <a:off x="577850" y="549275"/>
            <a:ext cx="56800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0388" y="5805488"/>
            <a:ext cx="41767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To learn more about Delta, </a:t>
            </a:r>
          </a:p>
          <a:p>
            <a:pPr lvl="0"/>
            <a:r>
              <a:rPr lang="en-US" altLang="zh-TW" smtClean="0"/>
              <a:t>please visit www.deltaww.com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456" r:id="rId1"/>
    <p:sldLayoutId id="2147495455" r:id="rId2"/>
    <p:sldLayoutId id="2147495454" r:id="rId3"/>
    <p:sldLayoutId id="2147495453" r:id="rId4"/>
    <p:sldLayoutId id="2147495452" r:id="rId5"/>
    <p:sldLayoutId id="2147495451" r:id="rId6"/>
    <p:sldLayoutId id="2147495450" r:id="rId7"/>
    <p:sldLayoutId id="2147495449" r:id="rId8"/>
    <p:sldLayoutId id="2147495448" r:id="rId9"/>
    <p:sldLayoutId id="2147495447" r:id="rId10"/>
    <p:sldLayoutId id="2147495446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87D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87DC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87DC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87DC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87DC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rgbClr val="0087DC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rgbClr val="0087DC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rgbClr val="0087DC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rgbClr val="0087DC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1400">
          <a:solidFill>
            <a:srgbClr val="0087D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4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/>
          </p:cNvSpPr>
          <p:nvPr/>
        </p:nvSpPr>
        <p:spPr bwMode="auto">
          <a:xfrm>
            <a:off x="776288" y="404813"/>
            <a:ext cx="8567737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3600" b="1" i="0" u="none" strike="noStrike" kern="0" cap="none" spc="0" normalizeH="0" baseline="0" noProof="0" dirty="0" smtClean="0">
              <a:ln>
                <a:noFill/>
              </a:ln>
              <a:solidFill>
                <a:srgbClr val="0087DC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7D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VFD-ED </a:t>
            </a:r>
            <a:r>
              <a:rPr lang="en-US" altLang="zh-TW" sz="3600" b="1" kern="0" dirty="0" smtClean="0">
                <a:solidFill>
                  <a:srgbClr val="0087DC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lang="en-US" altLang="zh-TW" sz="3600" b="1" kern="0" dirty="0" smtClean="0">
                <a:solidFill>
                  <a:srgbClr val="0087DC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lang="ru-RU" altLang="zh-TW" sz="2800" b="1" kern="0" dirty="0" smtClean="0">
                <a:solidFill>
                  <a:srgbClr val="0087DC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Краткое введение</a:t>
            </a:r>
            <a:endParaRPr kumimoji="1" lang="en-US" altLang="zh-TW" sz="2800" b="1" i="0" u="none" strike="noStrike" kern="0" cap="none" spc="0" normalizeH="0" baseline="0" noProof="0" dirty="0" smtClean="0">
              <a:ln>
                <a:noFill/>
              </a:ln>
              <a:solidFill>
                <a:srgbClr val="0087DC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7D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	</a:t>
            </a:r>
            <a:r>
              <a:rPr lang="en-US" altLang="zh-TW" sz="2400" b="1" kern="0" dirty="0" smtClean="0">
                <a:solidFill>
                  <a:srgbClr val="0087DC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				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400" b="1" i="0" u="none" strike="noStrike" kern="0" cap="none" spc="0" normalizeH="0" baseline="0" noProof="0" dirty="0" smtClean="0">
              <a:ln>
                <a:noFill/>
              </a:ln>
              <a:solidFill>
                <a:srgbClr val="0087DC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b="1" kern="0" dirty="0" smtClean="0">
                <a:solidFill>
                  <a:srgbClr val="0087DC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							</a:t>
            </a:r>
            <a:endParaRPr kumimoji="1" lang="zh-TW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87DC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1ECF9B-1C76-4005-AFD9-BF258C2A70CD}" type="slidenum">
              <a:rPr lang="en-US" altLang="zh-TW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2457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875" y="333376"/>
            <a:ext cx="151299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2"/>
          <p:cNvSpPr>
            <a:spLocks/>
          </p:cNvSpPr>
          <p:nvPr/>
        </p:nvSpPr>
        <p:spPr bwMode="auto">
          <a:xfrm>
            <a:off x="257464" y="6597650"/>
            <a:ext cx="1805426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38100" tIns="38100" rIns="38100" bIns="38100" anchor="b"/>
          <a:lstStyle/>
          <a:p>
            <a:pPr algn="l"/>
            <a:r>
              <a:rPr lang="en-US" altLang="zh-TW" sz="1000">
                <a:solidFill>
                  <a:srgbClr val="4D4D4D"/>
                </a:solidFill>
                <a:latin typeface="Arial" pitchFamily="34" charset="0"/>
                <a:ea typeface="新細明體" pitchFamily="18" charset="-120"/>
                <a:cs typeface="Arial" pitchFamily="34" charset="0"/>
                <a:sym typeface="Arial" pitchFamily="34" charset="0"/>
              </a:rPr>
              <a:t>Delta Confidential</a:t>
            </a:r>
          </a:p>
        </p:txBody>
      </p:sp>
      <p:sp>
        <p:nvSpPr>
          <p:cNvPr id="24581" name="AutoShape 4"/>
          <p:cNvSpPr>
            <a:spLocks/>
          </p:cNvSpPr>
          <p:nvPr/>
        </p:nvSpPr>
        <p:spPr bwMode="auto">
          <a:xfrm>
            <a:off x="344876" y="2994026"/>
            <a:ext cx="1597229" cy="1497013"/>
          </a:xfrm>
          <a:prstGeom prst="roundRect">
            <a:avLst>
              <a:gd name="adj" fmla="val 7500"/>
            </a:avLst>
          </a:prstGeom>
          <a:solidFill>
            <a:srgbClr val="9BE0FF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ru-RU" altLang="zh-TW" sz="1500" dirty="0" smtClean="0">
                <a:latin typeface="Arial Bold" charset="0"/>
                <a:cs typeface="Arial Bold" charset="0"/>
                <a:sym typeface="Arial Bold" charset="0"/>
              </a:rPr>
              <a:t>Динамическая </a:t>
            </a:r>
            <a:r>
              <a:rPr lang="ru-RU" altLang="zh-TW" sz="1500" dirty="0" err="1" smtClean="0">
                <a:latin typeface="Arial Bold" charset="0"/>
                <a:cs typeface="Arial Bold" charset="0"/>
                <a:sym typeface="Arial Bold" charset="0"/>
              </a:rPr>
              <a:t>автонастройка</a:t>
            </a:r>
            <a:r>
              <a:rPr lang="ru-RU" altLang="zh-TW" sz="1500" dirty="0" smtClean="0">
                <a:latin typeface="Arial Bold" charset="0"/>
                <a:cs typeface="Arial Bold" charset="0"/>
                <a:sym typeface="Arial Bold" charset="0"/>
              </a:rPr>
              <a:t> (со снятыми канатами)</a:t>
            </a:r>
            <a:endParaRPr lang="en-US" altLang="zh-TW" sz="1500" dirty="0">
              <a:solidFill>
                <a:schemeClr val="tx1"/>
              </a:solidFill>
              <a:latin typeface="Arial Bold" charset="0"/>
              <a:ea typeface="新細明體" pitchFamily="18" charset="-120"/>
              <a:cs typeface="Arial Bold" charset="0"/>
              <a:sym typeface="Arial Bold" charset="0"/>
            </a:endParaRPr>
          </a:p>
        </p:txBody>
      </p:sp>
      <p:sp>
        <p:nvSpPr>
          <p:cNvPr id="24583" name="Rectangle 6"/>
          <p:cNvSpPr>
            <a:spLocks/>
          </p:cNvSpPr>
          <p:nvPr/>
        </p:nvSpPr>
        <p:spPr bwMode="auto">
          <a:xfrm>
            <a:off x="348053" y="328613"/>
            <a:ext cx="9306843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ru-RU" altLang="zh-TW" sz="3000" dirty="0" smtClean="0">
                <a:solidFill>
                  <a:srgbClr val="0099FF"/>
                </a:solidFill>
                <a:latin typeface="Arial Bold" charset="0"/>
                <a:ea typeface="新細明體" pitchFamily="18" charset="-120"/>
                <a:cs typeface="Arial Bold" charset="0"/>
                <a:sym typeface="Arial Bold" charset="0"/>
              </a:rPr>
              <a:t>Простая настройка на двигатель</a:t>
            </a:r>
            <a:endParaRPr lang="en-US" altLang="zh-TW" sz="3000" dirty="0">
              <a:solidFill>
                <a:srgbClr val="0099FF"/>
              </a:solidFill>
              <a:latin typeface="Arial Bold" charset="0"/>
              <a:ea typeface="新細明體" pitchFamily="18" charset="-120"/>
              <a:cs typeface="Arial Bold" charset="0"/>
              <a:sym typeface="Arial Bold" charset="0"/>
            </a:endParaRPr>
          </a:p>
        </p:txBody>
      </p:sp>
      <p:pic>
        <p:nvPicPr>
          <p:cNvPr id="2458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6327" y="1181100"/>
            <a:ext cx="1385855" cy="56007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458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4532" y="2846388"/>
            <a:ext cx="1957997" cy="2106612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458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0580" y="2846388"/>
            <a:ext cx="1935747" cy="2049463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4590" name="AutoShape 13"/>
          <p:cNvSpPr>
            <a:spLocks/>
          </p:cNvSpPr>
          <p:nvPr/>
        </p:nvSpPr>
        <p:spPr bwMode="auto">
          <a:xfrm>
            <a:off x="4435691" y="3006725"/>
            <a:ext cx="1597229" cy="1497012"/>
          </a:xfrm>
          <a:prstGeom prst="roundRect">
            <a:avLst>
              <a:gd name="adj" fmla="val 7500"/>
            </a:avLst>
          </a:prstGeom>
          <a:solidFill>
            <a:srgbClr val="9BE0FF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ru-RU" altLang="zh-TW" sz="1500" dirty="0" smtClean="0">
                <a:solidFill>
                  <a:schemeClr val="tx1"/>
                </a:solidFill>
                <a:latin typeface="Arial Bold" charset="0"/>
                <a:ea typeface="新細明體" pitchFamily="18" charset="-120"/>
                <a:cs typeface="Arial Bold" charset="0"/>
                <a:sym typeface="Arial Bold" charset="0"/>
              </a:rPr>
              <a:t>Динамическая </a:t>
            </a:r>
            <a:r>
              <a:rPr lang="ru-RU" altLang="zh-TW" sz="1500" dirty="0" err="1" smtClean="0">
                <a:solidFill>
                  <a:schemeClr val="tx1"/>
                </a:solidFill>
                <a:latin typeface="Arial Bold" charset="0"/>
                <a:ea typeface="新細明體" pitchFamily="18" charset="-120"/>
                <a:cs typeface="Arial Bold" charset="0"/>
                <a:sym typeface="Arial Bold" charset="0"/>
              </a:rPr>
              <a:t>автонастройка</a:t>
            </a:r>
            <a:r>
              <a:rPr lang="ru-RU" altLang="zh-TW" sz="1500" dirty="0" smtClean="0">
                <a:solidFill>
                  <a:schemeClr val="tx1"/>
                </a:solidFill>
                <a:latin typeface="Arial Bold" charset="0"/>
                <a:ea typeface="新細明體" pitchFamily="18" charset="-120"/>
                <a:cs typeface="Arial Bold" charset="0"/>
                <a:sym typeface="Arial Bold" charset="0"/>
              </a:rPr>
              <a:t> (без снятия канатов)</a:t>
            </a:r>
            <a:endParaRPr lang="en-US" altLang="zh-TW" sz="1500" dirty="0">
              <a:solidFill>
                <a:schemeClr val="tx1"/>
              </a:solidFill>
              <a:latin typeface="Arial Bold" charset="0"/>
              <a:ea typeface="新細明體" pitchFamily="18" charset="-120"/>
              <a:cs typeface="Arial Bold" charset="0"/>
              <a:sym typeface="Arial Bold" charset="0"/>
            </a:endParaRPr>
          </a:p>
        </p:txBody>
      </p:sp>
      <p:sp>
        <p:nvSpPr>
          <p:cNvPr id="24591" name="Rectangle 3"/>
          <p:cNvSpPr>
            <a:spLocks/>
          </p:cNvSpPr>
          <p:nvPr/>
        </p:nvSpPr>
        <p:spPr bwMode="auto">
          <a:xfrm>
            <a:off x="227268" y="990600"/>
            <a:ext cx="694198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marL="227013" indent="-227013" algn="l">
              <a:spcBef>
                <a:spcPts val="1200"/>
              </a:spcBef>
              <a:buSzPct val="155000"/>
              <a:buFontTx/>
              <a:buBlip>
                <a:blip r:embed="rId6"/>
              </a:buBlip>
            </a:pPr>
            <a:r>
              <a:rPr lang="ru-RU" altLang="zh-TW" sz="2400" dirty="0" smtClean="0">
                <a:solidFill>
                  <a:srgbClr val="0087DC"/>
                </a:solidFill>
                <a:latin typeface="Arial Bold" charset="0"/>
                <a:ea typeface="新細明體" pitchFamily="18" charset="-120"/>
                <a:cs typeface="Arial Bold" charset="0"/>
                <a:sym typeface="Arial Bold" charset="0"/>
              </a:rPr>
              <a:t>Динамическая/статическая настройка характеристик</a:t>
            </a:r>
            <a:endParaRPr lang="en-US" altLang="zh-TW" sz="1000" dirty="0">
              <a:solidFill>
                <a:schemeClr val="tx1"/>
              </a:solidFill>
              <a:latin typeface="Arial" pitchFamily="34" charset="0"/>
              <a:ea typeface="新細明體" pitchFamily="18" charset="-120"/>
              <a:cs typeface="Arial" pitchFamily="34" charset="0"/>
              <a:sym typeface="Arial" pitchFamily="34" charset="0"/>
            </a:endParaRPr>
          </a:p>
          <a:p>
            <a:pPr marL="227013" indent="-227013" algn="l">
              <a:spcBef>
                <a:spcPts val="1200"/>
              </a:spcBef>
            </a:pPr>
            <a:r>
              <a:rPr lang="en-US" altLang="zh-TW" sz="1400" dirty="0">
                <a:solidFill>
                  <a:srgbClr val="0087DC"/>
                </a:solidFill>
                <a:latin typeface="Arial Bold" charset="0"/>
                <a:ea typeface="新細明體" pitchFamily="18" charset="-120"/>
                <a:cs typeface="Arial Bold" charset="0"/>
                <a:sym typeface="Arial Bold" charset="0"/>
              </a:rPr>
              <a:t>    (</a:t>
            </a:r>
            <a:r>
              <a:rPr lang="en-US" altLang="zh-TW" sz="1400" dirty="0" err="1">
                <a:solidFill>
                  <a:srgbClr val="0087DC"/>
                </a:solidFill>
                <a:latin typeface="Arial Bold" charset="0"/>
                <a:ea typeface="新細明體" pitchFamily="18" charset="-120"/>
                <a:cs typeface="Arial Bold" charset="0"/>
                <a:sym typeface="Arial Bold" charset="0"/>
              </a:rPr>
              <a:t>Heidenhain</a:t>
            </a:r>
            <a:r>
              <a:rPr lang="en-US" altLang="zh-TW" sz="1400" dirty="0">
                <a:solidFill>
                  <a:srgbClr val="0087DC"/>
                </a:solidFill>
                <a:latin typeface="Arial Bold" charset="0"/>
                <a:ea typeface="新細明體" pitchFamily="18" charset="-120"/>
                <a:cs typeface="Arial Bold" charset="0"/>
                <a:sym typeface="Arial Bold" charset="0"/>
              </a:rPr>
              <a:t> ERN 1387, ECN 1313)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5869" y="4002088"/>
            <a:ext cx="4446814" cy="2570162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1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6A084-CB4D-4823-A892-6EF96F07E1FA}" type="slidenum">
              <a:rPr lang="en-US" altLang="zh-TW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2355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875" y="333376"/>
            <a:ext cx="151299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2"/>
          <p:cNvSpPr>
            <a:spLocks/>
          </p:cNvSpPr>
          <p:nvPr/>
        </p:nvSpPr>
        <p:spPr bwMode="auto">
          <a:xfrm>
            <a:off x="257464" y="6597650"/>
            <a:ext cx="1805426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38100" tIns="38100" rIns="38100" bIns="38100" anchor="b"/>
          <a:lstStyle/>
          <a:p>
            <a:pPr algn="l"/>
            <a:r>
              <a:rPr lang="en-US" altLang="zh-TW" sz="1000">
                <a:solidFill>
                  <a:srgbClr val="4D4D4D"/>
                </a:solidFill>
                <a:latin typeface="Arial" pitchFamily="34" charset="0"/>
                <a:ea typeface="新細明體" pitchFamily="18" charset="-120"/>
                <a:cs typeface="Arial" pitchFamily="34" charset="0"/>
                <a:sym typeface="Arial" pitchFamily="34" charset="0"/>
              </a:rPr>
              <a:t>Delta Confidential</a:t>
            </a:r>
          </a:p>
        </p:txBody>
      </p:sp>
      <p:sp>
        <p:nvSpPr>
          <p:cNvPr id="23558" name="Rectangle 3"/>
          <p:cNvSpPr>
            <a:spLocks/>
          </p:cNvSpPr>
          <p:nvPr/>
        </p:nvSpPr>
        <p:spPr bwMode="auto">
          <a:xfrm>
            <a:off x="227268" y="990600"/>
            <a:ext cx="8938129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marL="227013" indent="-227013" algn="l">
              <a:spcBef>
                <a:spcPts val="1200"/>
              </a:spcBef>
              <a:buSzPct val="155000"/>
              <a:buFontTx/>
              <a:buBlip>
                <a:blip r:embed="rId4"/>
              </a:buBlip>
            </a:pPr>
            <a:r>
              <a:rPr lang="ru-RU" altLang="zh-TW" sz="2400" dirty="0" smtClean="0">
                <a:solidFill>
                  <a:srgbClr val="0087DC"/>
                </a:solidFill>
                <a:latin typeface="Arial Bold" charset="0"/>
                <a:ea typeface="新細明體" pitchFamily="18" charset="-120"/>
                <a:cs typeface="Arial Bold" charset="0"/>
                <a:sym typeface="Arial Bold" charset="0"/>
              </a:rPr>
              <a:t> Плавный запуск без устройств компенсации нагрузки</a:t>
            </a:r>
            <a:endParaRPr lang="en-US" altLang="zh-TW" sz="2400" dirty="0">
              <a:solidFill>
                <a:srgbClr val="0087DC"/>
              </a:solidFill>
              <a:latin typeface="Arial Bold" charset="0"/>
              <a:ea typeface="新細明體" pitchFamily="18" charset="-120"/>
              <a:cs typeface="Arial Bold" charset="0"/>
              <a:sym typeface="Arial Bold" charset="0"/>
            </a:endParaRPr>
          </a:p>
        </p:txBody>
      </p:sp>
      <p:sp>
        <p:nvSpPr>
          <p:cNvPr id="23559" name="Rectangle 4"/>
          <p:cNvSpPr>
            <a:spLocks/>
          </p:cNvSpPr>
          <p:nvPr/>
        </p:nvSpPr>
        <p:spPr bwMode="auto">
          <a:xfrm>
            <a:off x="227268" y="3652838"/>
            <a:ext cx="8938129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marL="227013" indent="-227013" algn="l">
              <a:spcBef>
                <a:spcPts val="1200"/>
              </a:spcBef>
              <a:buSzPct val="155000"/>
              <a:buFontTx/>
              <a:buBlip>
                <a:blip r:embed="rId4"/>
              </a:buBlip>
            </a:pPr>
            <a:r>
              <a:rPr lang="ru-RU" altLang="zh-TW" sz="2400" dirty="0" smtClean="0">
                <a:solidFill>
                  <a:srgbClr val="0087DC"/>
                </a:solidFill>
                <a:latin typeface="Arial Bold" charset="0"/>
                <a:ea typeface="新細明體" pitchFamily="18" charset="-120"/>
                <a:cs typeface="Arial Bold" charset="0"/>
                <a:sym typeface="Arial Bold" charset="0"/>
              </a:rPr>
              <a:t> Подключение источника аварийного питания </a:t>
            </a:r>
            <a:r>
              <a:rPr lang="en-US" altLang="zh-TW" sz="2400" dirty="0" smtClean="0">
                <a:solidFill>
                  <a:srgbClr val="0087DC"/>
                </a:solidFill>
                <a:latin typeface="Arial Bold" charset="0"/>
                <a:ea typeface="新細明體" pitchFamily="18" charset="-120"/>
                <a:cs typeface="Arial Bold" charset="0"/>
                <a:sym typeface="Arial Bold" charset="0"/>
              </a:rPr>
              <a:t>(EPS)</a:t>
            </a:r>
            <a:endParaRPr lang="en-US" altLang="zh-TW" sz="2400" dirty="0">
              <a:solidFill>
                <a:srgbClr val="0087DC"/>
              </a:solidFill>
              <a:latin typeface="Arial Bold" charset="0"/>
              <a:ea typeface="新細明體" pitchFamily="18" charset="-120"/>
              <a:cs typeface="Arial Bold" charset="0"/>
              <a:sym typeface="Arial Bold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08696" y="4184651"/>
            <a:ext cx="3852423" cy="2030413"/>
            <a:chOff x="0" y="0"/>
            <a:chExt cx="2424" cy="1279"/>
          </a:xfrm>
        </p:grpSpPr>
        <p:sp>
          <p:nvSpPr>
            <p:cNvPr id="23567" name="AutoShape 5"/>
            <p:cNvSpPr>
              <a:spLocks/>
            </p:cNvSpPr>
            <p:nvPr/>
          </p:nvSpPr>
          <p:spPr bwMode="auto">
            <a:xfrm>
              <a:off x="0" y="0"/>
              <a:ext cx="2424" cy="283"/>
            </a:xfrm>
            <a:prstGeom prst="roundRect">
              <a:avLst>
                <a:gd name="adj" fmla="val 7500"/>
              </a:avLst>
            </a:prstGeom>
            <a:solidFill>
              <a:srgbClr val="9BE0FF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ru-RU" altLang="zh-TW" sz="1600" dirty="0" smtClean="0">
                  <a:latin typeface="Arial Bold" charset="0"/>
                  <a:cs typeface="Arial Bold" charset="0"/>
                  <a:sym typeface="Arial Bold" charset="0"/>
                </a:rPr>
                <a:t>Подключение к однофазному ИБП;</a:t>
              </a:r>
              <a:endParaRPr lang="en-US" altLang="zh-TW" sz="1600" dirty="0">
                <a:solidFill>
                  <a:schemeClr val="tx1"/>
                </a:solidFill>
                <a:latin typeface="Arial Bold" charset="0"/>
                <a:ea typeface="新細明體" pitchFamily="18" charset="-120"/>
                <a:cs typeface="Arial Bold" charset="0"/>
                <a:sym typeface="Arial Bold" charset="0"/>
              </a:endParaRPr>
            </a:p>
          </p:txBody>
        </p:sp>
        <p:sp>
          <p:nvSpPr>
            <p:cNvPr id="23568" name="AutoShape 6"/>
            <p:cNvSpPr>
              <a:spLocks/>
            </p:cNvSpPr>
            <p:nvPr/>
          </p:nvSpPr>
          <p:spPr bwMode="auto">
            <a:xfrm>
              <a:off x="0" y="332"/>
              <a:ext cx="2424" cy="283"/>
            </a:xfrm>
            <a:prstGeom prst="roundRect">
              <a:avLst>
                <a:gd name="adj" fmla="val 7500"/>
              </a:avLst>
            </a:prstGeom>
            <a:solidFill>
              <a:srgbClr val="9BE0FF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ru-RU" altLang="zh-TW" sz="1600" dirty="0" smtClean="0">
                  <a:solidFill>
                    <a:schemeClr val="tx1"/>
                  </a:solidFill>
                  <a:latin typeface="Arial Bold" charset="0"/>
                  <a:ea typeface="新細明體" pitchFamily="18" charset="-120"/>
                  <a:cs typeface="Arial Bold" charset="0"/>
                  <a:sym typeface="Arial Bold" charset="0"/>
                </a:rPr>
                <a:t>Настраиваемая скорость;</a:t>
              </a:r>
              <a:endParaRPr lang="en-US" altLang="zh-TW" sz="1600" dirty="0">
                <a:solidFill>
                  <a:schemeClr val="tx1"/>
                </a:solidFill>
                <a:latin typeface="Arial Bold" charset="0"/>
                <a:ea typeface="新細明體" pitchFamily="18" charset="-120"/>
                <a:cs typeface="Arial Bold" charset="0"/>
                <a:sym typeface="Arial Bold" charset="0"/>
              </a:endParaRPr>
            </a:p>
          </p:txBody>
        </p:sp>
        <p:sp>
          <p:nvSpPr>
            <p:cNvPr id="23569" name="AutoShape 7"/>
            <p:cNvSpPr>
              <a:spLocks/>
            </p:cNvSpPr>
            <p:nvPr/>
          </p:nvSpPr>
          <p:spPr bwMode="auto">
            <a:xfrm>
              <a:off x="0" y="664"/>
              <a:ext cx="2424" cy="283"/>
            </a:xfrm>
            <a:prstGeom prst="roundRect">
              <a:avLst>
                <a:gd name="adj" fmla="val 7500"/>
              </a:avLst>
            </a:prstGeom>
            <a:solidFill>
              <a:srgbClr val="9BE0FF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ru-RU" altLang="zh-TW" sz="1600" dirty="0" smtClean="0">
                  <a:solidFill>
                    <a:schemeClr val="tx1"/>
                  </a:solidFill>
                  <a:latin typeface="Arial Bold" charset="0"/>
                  <a:ea typeface="新細明體" pitchFamily="18" charset="-120"/>
                  <a:cs typeface="Arial Bold" charset="0"/>
                  <a:sym typeface="Arial Bold" charset="0"/>
                </a:rPr>
                <a:t>Действие в соответствии с текущим направлением движения</a:t>
              </a:r>
              <a:endParaRPr lang="en-US" altLang="zh-TW" sz="1600" dirty="0">
                <a:solidFill>
                  <a:schemeClr val="tx1"/>
                </a:solidFill>
                <a:latin typeface="Arial Bold" charset="0"/>
                <a:ea typeface="新細明體" pitchFamily="18" charset="-120"/>
                <a:cs typeface="Arial Bold" charset="0"/>
                <a:sym typeface="Arial Bold" charset="0"/>
              </a:endParaRPr>
            </a:p>
          </p:txBody>
        </p:sp>
        <p:sp>
          <p:nvSpPr>
            <p:cNvPr id="23570" name="AutoShape 8"/>
            <p:cNvSpPr>
              <a:spLocks/>
            </p:cNvSpPr>
            <p:nvPr/>
          </p:nvSpPr>
          <p:spPr bwMode="auto">
            <a:xfrm>
              <a:off x="0" y="996"/>
              <a:ext cx="2424" cy="283"/>
            </a:xfrm>
            <a:prstGeom prst="roundRect">
              <a:avLst>
                <a:gd name="adj" fmla="val 7500"/>
              </a:avLst>
            </a:prstGeom>
            <a:solidFill>
              <a:srgbClr val="9BE0FF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ru-RU" altLang="zh-TW" sz="1600" dirty="0" smtClean="0">
                  <a:solidFill>
                    <a:schemeClr val="tx1"/>
                  </a:solidFill>
                  <a:latin typeface="Arial Bold" charset="0"/>
                  <a:ea typeface="新細明體" pitchFamily="18" charset="-120"/>
                  <a:cs typeface="Arial Bold" charset="0"/>
                  <a:sym typeface="Arial Bold" charset="0"/>
                </a:rPr>
                <a:t>Максимальное использование режима регенерации</a:t>
              </a:r>
              <a:endParaRPr lang="en-US" altLang="zh-TW" sz="1600" dirty="0">
                <a:solidFill>
                  <a:schemeClr val="tx1"/>
                </a:solidFill>
                <a:latin typeface="Arial Bold" charset="0"/>
                <a:ea typeface="新細明體" pitchFamily="18" charset="-120"/>
                <a:cs typeface="Arial Bold" charset="0"/>
                <a:sym typeface="Arial Bold" charset="0"/>
              </a:endParaRPr>
            </a:p>
          </p:txBody>
        </p:sp>
      </p:grpSp>
      <p:pic>
        <p:nvPicPr>
          <p:cNvPr id="2356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696" y="2019301"/>
            <a:ext cx="4310136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5118" y="2038351"/>
            <a:ext cx="4310136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Oval 12"/>
          <p:cNvSpPr>
            <a:spLocks/>
          </p:cNvSpPr>
          <p:nvPr/>
        </p:nvSpPr>
        <p:spPr bwMode="auto">
          <a:xfrm>
            <a:off x="5421667" y="2708920"/>
            <a:ext cx="611874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TW" altLang="en-US">
              <a:ea typeface="新細明體" pitchFamily="18" charset="-120"/>
            </a:endParaRPr>
          </a:p>
        </p:txBody>
      </p:sp>
      <p:sp>
        <p:nvSpPr>
          <p:cNvPr id="23564" name="Oval 13"/>
          <p:cNvSpPr>
            <a:spLocks/>
          </p:cNvSpPr>
          <p:nvPr/>
        </p:nvSpPr>
        <p:spPr bwMode="auto">
          <a:xfrm>
            <a:off x="953744" y="2708920"/>
            <a:ext cx="610285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TW" altLang="en-US">
              <a:ea typeface="新細明體" pitchFamily="18" charset="-120"/>
            </a:endParaRPr>
          </a:p>
        </p:txBody>
      </p:sp>
      <p:sp>
        <p:nvSpPr>
          <p:cNvPr id="23565" name="Rectangle 14"/>
          <p:cNvSpPr>
            <a:spLocks/>
          </p:cNvSpPr>
          <p:nvPr/>
        </p:nvSpPr>
        <p:spPr bwMode="auto">
          <a:xfrm>
            <a:off x="532410" y="1371600"/>
            <a:ext cx="911612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l">
              <a:spcBef>
                <a:spcPts val="1200"/>
              </a:spcBef>
            </a:pPr>
            <a:r>
              <a:rPr lang="ru-RU" altLang="zh-TW" sz="1800" dirty="0" smtClean="0">
                <a:solidFill>
                  <a:schemeClr val="tx1"/>
                </a:solidFill>
                <a:latin typeface="Arial Bold" charset="0"/>
                <a:ea typeface="新細明體" pitchFamily="18" charset="-120"/>
                <a:cs typeface="Arial Bold" charset="0"/>
                <a:sym typeface="Arial Bold" charset="0"/>
              </a:rPr>
              <a:t>Встроенный алгоритм компенсации нагрузки на запуске и алгоритм подстройки стартового момента на нулевой скорости обеспечивают плавное и комфортное движение</a:t>
            </a:r>
            <a:endParaRPr lang="en-US" altLang="zh-TW" sz="1800" dirty="0">
              <a:solidFill>
                <a:schemeClr val="tx1"/>
              </a:solidFill>
              <a:latin typeface="Arial Bold" charset="0"/>
              <a:ea typeface="新細明體" pitchFamily="18" charset="-120"/>
              <a:cs typeface="Arial Bold" charset="0"/>
              <a:sym typeface="Arial Bold" charset="0"/>
            </a:endParaRPr>
          </a:p>
        </p:txBody>
      </p:sp>
      <p:sp>
        <p:nvSpPr>
          <p:cNvPr id="23566" name="Rectangle 15"/>
          <p:cNvSpPr>
            <a:spLocks/>
          </p:cNvSpPr>
          <p:nvPr/>
        </p:nvSpPr>
        <p:spPr bwMode="auto">
          <a:xfrm>
            <a:off x="348053" y="328613"/>
            <a:ext cx="9306843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ru-RU" altLang="zh-TW" sz="3000" dirty="0" smtClean="0">
                <a:solidFill>
                  <a:srgbClr val="0099FF"/>
                </a:solidFill>
                <a:latin typeface="Arial Bold" charset="0"/>
                <a:ea typeface="新細明體" pitchFamily="18" charset="-120"/>
                <a:cs typeface="Arial Bold" charset="0"/>
                <a:sym typeface="Arial Bold" charset="0"/>
              </a:rPr>
              <a:t>Современная технология привода</a:t>
            </a:r>
            <a:endParaRPr lang="en-US" altLang="zh-TW" sz="3000" dirty="0">
              <a:solidFill>
                <a:srgbClr val="0099FF"/>
              </a:solidFill>
              <a:latin typeface="Arial Bold" charset="0"/>
              <a:ea typeface="新細明體" pitchFamily="18" charset="-120"/>
              <a:cs typeface="Arial Bold" charset="0"/>
              <a:sym typeface="Arial Bold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59185-E926-4EBD-AB5E-ED9630AED8A8}" type="slidenum">
              <a:rPr lang="en-US" altLang="zh-TW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2969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875" y="333376"/>
            <a:ext cx="151299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2"/>
          <p:cNvSpPr>
            <a:spLocks/>
          </p:cNvSpPr>
          <p:nvPr/>
        </p:nvSpPr>
        <p:spPr bwMode="auto">
          <a:xfrm>
            <a:off x="257464" y="6597650"/>
            <a:ext cx="1805426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38100" tIns="38100" rIns="38100" bIns="38100" anchor="b"/>
          <a:lstStyle/>
          <a:p>
            <a:pPr algn="l"/>
            <a:r>
              <a:rPr lang="en-US" altLang="zh-TW" sz="1000">
                <a:solidFill>
                  <a:srgbClr val="4D4D4D"/>
                </a:solidFill>
                <a:latin typeface="Arial" pitchFamily="34" charset="0"/>
                <a:ea typeface="新細明體" pitchFamily="18" charset="-120"/>
                <a:cs typeface="Arial" pitchFamily="34" charset="0"/>
                <a:sym typeface="Arial" pitchFamily="34" charset="0"/>
              </a:rPr>
              <a:t>Delta Confidential</a:t>
            </a:r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8159" y="1811338"/>
            <a:ext cx="1891247" cy="4830762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015410" y="3387725"/>
            <a:ext cx="1886479" cy="914400"/>
            <a:chOff x="0" y="0"/>
            <a:chExt cx="1186" cy="576"/>
          </a:xfrm>
        </p:grpSpPr>
        <p:sp>
          <p:nvSpPr>
            <p:cNvPr id="29715" name="AutoShape 5"/>
            <p:cNvSpPr>
              <a:spLocks/>
            </p:cNvSpPr>
            <p:nvPr/>
          </p:nvSpPr>
          <p:spPr bwMode="auto">
            <a:xfrm>
              <a:off x="0" y="0"/>
              <a:ext cx="1186" cy="576"/>
            </a:xfrm>
            <a:custGeom>
              <a:avLst/>
              <a:gdLst>
                <a:gd name="T0" fmla="*/ 0 w 21600"/>
                <a:gd name="T1" fmla="*/ 0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11462" y="4342"/>
                  </a:moveTo>
                  <a:lnTo>
                    <a:pt x="14790" y="0"/>
                  </a:lnTo>
                  <a:lnTo>
                    <a:pt x="14525" y="5777"/>
                  </a:lnTo>
                  <a:lnTo>
                    <a:pt x="18007" y="3172"/>
                  </a:lnTo>
                  <a:lnTo>
                    <a:pt x="16380" y="6532"/>
                  </a:lnTo>
                  <a:lnTo>
                    <a:pt x="21600" y="6645"/>
                  </a:lnTo>
                  <a:lnTo>
                    <a:pt x="16985" y="9402"/>
                  </a:lnTo>
                  <a:lnTo>
                    <a:pt x="18270" y="11290"/>
                  </a:lnTo>
                  <a:lnTo>
                    <a:pt x="16380" y="12310"/>
                  </a:lnTo>
                  <a:lnTo>
                    <a:pt x="18877" y="15632"/>
                  </a:lnTo>
                  <a:lnTo>
                    <a:pt x="14640" y="14350"/>
                  </a:lnTo>
                  <a:lnTo>
                    <a:pt x="14942" y="17370"/>
                  </a:lnTo>
                  <a:lnTo>
                    <a:pt x="12180" y="15935"/>
                  </a:lnTo>
                  <a:lnTo>
                    <a:pt x="11612" y="18842"/>
                  </a:lnTo>
                  <a:lnTo>
                    <a:pt x="9872" y="17370"/>
                  </a:lnTo>
                  <a:lnTo>
                    <a:pt x="8700" y="19712"/>
                  </a:lnTo>
                  <a:lnTo>
                    <a:pt x="7527" y="18125"/>
                  </a:lnTo>
                  <a:lnTo>
                    <a:pt x="4917" y="21600"/>
                  </a:lnTo>
                  <a:lnTo>
                    <a:pt x="4805" y="18240"/>
                  </a:lnTo>
                  <a:lnTo>
                    <a:pt x="1285" y="17825"/>
                  </a:lnTo>
                  <a:lnTo>
                    <a:pt x="3330" y="15370"/>
                  </a:lnTo>
                  <a:lnTo>
                    <a:pt x="0" y="12877"/>
                  </a:lnTo>
                  <a:lnTo>
                    <a:pt x="3935" y="11592"/>
                  </a:lnTo>
                  <a:lnTo>
                    <a:pt x="1172" y="8270"/>
                  </a:lnTo>
                  <a:lnTo>
                    <a:pt x="5372" y="7817"/>
                  </a:lnTo>
                  <a:lnTo>
                    <a:pt x="4502" y="3625"/>
                  </a:lnTo>
                  <a:lnTo>
                    <a:pt x="8550" y="6382"/>
                  </a:lnTo>
                  <a:lnTo>
                    <a:pt x="9722" y="1887"/>
                  </a:lnTo>
                  <a:close/>
                  <a:moveTo>
                    <a:pt x="11462" y="4342"/>
                  </a:moveTo>
                </a:path>
              </a:pathLst>
            </a:custGeom>
            <a:solidFill>
              <a:srgbClr val="FF0000"/>
            </a:solidFill>
            <a:ln w="25400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29716" name="Rectangle 6"/>
            <p:cNvSpPr>
              <a:spLocks/>
            </p:cNvSpPr>
            <p:nvPr/>
          </p:nvSpPr>
          <p:spPr bwMode="auto">
            <a:xfrm>
              <a:off x="229" y="137"/>
              <a:ext cx="640" cy="2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r>
                <a:rPr lang="en-US" altLang="zh-TW" sz="2400" b="1" dirty="0">
                  <a:solidFill>
                    <a:srgbClr val="FFFFFF"/>
                  </a:solidFill>
                  <a:latin typeface="Lucida Grande" charset="0"/>
                  <a:ea typeface="新細明體" pitchFamily="18" charset="-120"/>
                  <a:sym typeface="Lucida Grande" charset="0"/>
                </a:rPr>
                <a:t>Alarm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59427" y="2209066"/>
            <a:ext cx="5230979" cy="4268350"/>
            <a:chOff x="0" y="340"/>
            <a:chExt cx="2478" cy="1278"/>
          </a:xfrm>
        </p:grpSpPr>
        <p:sp>
          <p:nvSpPr>
            <p:cNvPr id="29709" name="AutoShape 9"/>
            <p:cNvSpPr>
              <a:spLocks/>
            </p:cNvSpPr>
            <p:nvPr/>
          </p:nvSpPr>
          <p:spPr bwMode="auto">
            <a:xfrm>
              <a:off x="0" y="340"/>
              <a:ext cx="2478" cy="290"/>
            </a:xfrm>
            <a:prstGeom prst="roundRect">
              <a:avLst>
                <a:gd name="adj" fmla="val 7500"/>
              </a:avLst>
            </a:prstGeom>
            <a:solidFill>
              <a:srgbClr val="9BE0FF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ru-RU" altLang="zh-TW" sz="2000" dirty="0" smtClean="0">
                  <a:solidFill>
                    <a:schemeClr val="tx1"/>
                  </a:solidFill>
                  <a:latin typeface="Lucida Grande" charset="0"/>
                  <a:ea typeface="新細明體" pitchFamily="18" charset="-120"/>
                  <a:sym typeface="Lucida Grande" charset="0"/>
                </a:rPr>
                <a:t>Постоянный мониторинг положения </a:t>
              </a:r>
              <a:r>
                <a:rPr lang="ru-RU" altLang="zh-TW" sz="2000" dirty="0" err="1" smtClean="0">
                  <a:solidFill>
                    <a:schemeClr val="tx1"/>
                  </a:solidFill>
                  <a:latin typeface="Lucida Grande" charset="0"/>
                  <a:ea typeface="新細明體" pitchFamily="18" charset="-120"/>
                  <a:sym typeface="Lucida Grande" charset="0"/>
                </a:rPr>
                <a:t>энкодера</a:t>
              </a:r>
              <a:endParaRPr lang="en-US" altLang="zh-TW" sz="2000" dirty="0">
                <a:solidFill>
                  <a:schemeClr val="tx1"/>
                </a:solidFill>
                <a:latin typeface="Lucida Grande" charset="0"/>
                <a:ea typeface="新細明體" pitchFamily="18" charset="-120"/>
                <a:sym typeface="Lucida Grande" charset="0"/>
              </a:endParaRPr>
            </a:p>
          </p:txBody>
        </p:sp>
        <p:sp>
          <p:nvSpPr>
            <p:cNvPr id="29710" name="AutoShape 10"/>
            <p:cNvSpPr>
              <a:spLocks/>
            </p:cNvSpPr>
            <p:nvPr/>
          </p:nvSpPr>
          <p:spPr bwMode="auto">
            <a:xfrm>
              <a:off x="0" y="986"/>
              <a:ext cx="2478" cy="290"/>
            </a:xfrm>
            <a:prstGeom prst="roundRect">
              <a:avLst>
                <a:gd name="adj" fmla="val 7500"/>
              </a:avLst>
            </a:prstGeom>
            <a:solidFill>
              <a:srgbClr val="9BE0FF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ru-RU" altLang="zh-TW" sz="2000" dirty="0" smtClean="0">
                  <a:solidFill>
                    <a:schemeClr val="tx1"/>
                  </a:solidFill>
                  <a:latin typeface="Lucida Grande" charset="0"/>
                  <a:ea typeface="新細明體" pitchFamily="18" charset="-120"/>
                  <a:sym typeface="Lucida Grande" charset="0"/>
                </a:rPr>
                <a:t>Защита от превышения скорости;</a:t>
              </a:r>
              <a:endParaRPr lang="en-US" altLang="zh-TW" sz="2000" dirty="0">
                <a:solidFill>
                  <a:schemeClr val="tx1"/>
                </a:solidFill>
                <a:latin typeface="Lucida Grande" charset="0"/>
                <a:ea typeface="新細明體" pitchFamily="18" charset="-120"/>
                <a:sym typeface="Lucida Grande" charset="0"/>
              </a:endParaRPr>
            </a:p>
          </p:txBody>
        </p:sp>
        <p:sp>
          <p:nvSpPr>
            <p:cNvPr id="29713" name="AutoShape 13"/>
            <p:cNvSpPr>
              <a:spLocks/>
            </p:cNvSpPr>
            <p:nvPr/>
          </p:nvSpPr>
          <p:spPr bwMode="auto">
            <a:xfrm>
              <a:off x="0" y="1327"/>
              <a:ext cx="2478" cy="291"/>
            </a:xfrm>
            <a:prstGeom prst="roundRect">
              <a:avLst>
                <a:gd name="adj" fmla="val 7500"/>
              </a:avLst>
            </a:prstGeom>
            <a:solidFill>
              <a:srgbClr val="9BE0FF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altLang="zh-TW" sz="2000" dirty="0" smtClean="0">
                  <a:solidFill>
                    <a:schemeClr val="tx1"/>
                  </a:solidFill>
                  <a:latin typeface="Lucida Grande" charset="0"/>
                  <a:ea typeface="新細明體" pitchFamily="18" charset="-120"/>
                  <a:sym typeface="Lucida Grande" charset="0"/>
                </a:rPr>
                <a:t>STO </a:t>
              </a:r>
              <a:r>
                <a:rPr lang="en-US" altLang="zh-TW" sz="2000" dirty="0" smtClean="0">
                  <a:solidFill>
                    <a:schemeClr val="tx1"/>
                  </a:solidFill>
                  <a:latin typeface="Lucida Grande" charset="0"/>
                  <a:ea typeface="新細明體" pitchFamily="18" charset="-120"/>
                  <a:sym typeface="Lucida Grande" charset="0"/>
                </a:rPr>
                <a:t>SIL2</a:t>
              </a:r>
              <a:r>
                <a:rPr lang="ru-RU" altLang="zh-TW" sz="2000" dirty="0" smtClean="0">
                  <a:solidFill>
                    <a:schemeClr val="tx1"/>
                  </a:solidFill>
                  <a:latin typeface="Lucida Grande" charset="0"/>
                  <a:ea typeface="新細明體" pitchFamily="18" charset="-120"/>
                  <a:sym typeface="Lucida Grande" charset="0"/>
                </a:rPr>
                <a:t> (безопасное снятие момента)</a:t>
              </a:r>
              <a:endParaRPr lang="zh-TW" altLang="en-US" sz="2000" dirty="0">
                <a:solidFill>
                  <a:schemeClr val="tx1"/>
                </a:solidFill>
                <a:latin typeface="Lucida Grande" charset="0"/>
                <a:ea typeface="新細明體" pitchFamily="18" charset="-120"/>
                <a:sym typeface="Lucida Grande" charset="0"/>
              </a:endParaRPr>
            </a:p>
          </p:txBody>
        </p:sp>
      </p:grpSp>
      <p:sp>
        <p:nvSpPr>
          <p:cNvPr id="29705" name="Rectangle 16"/>
          <p:cNvSpPr>
            <a:spLocks/>
          </p:cNvSpPr>
          <p:nvPr/>
        </p:nvSpPr>
        <p:spPr bwMode="auto">
          <a:xfrm>
            <a:off x="227268" y="990600"/>
            <a:ext cx="8938129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marL="227013" indent="-227013" algn="l">
              <a:spcBef>
                <a:spcPts val="1200"/>
              </a:spcBef>
              <a:buSzPct val="155000"/>
              <a:buFontTx/>
              <a:buBlip>
                <a:blip r:embed="rId4"/>
              </a:buBlip>
            </a:pPr>
            <a:r>
              <a:rPr lang="ru-RU" altLang="zh-TW" sz="2400" b="1" dirty="0" smtClean="0">
                <a:solidFill>
                  <a:srgbClr val="0087DC"/>
                </a:solidFill>
                <a:latin typeface="Lucida Grande" charset="0"/>
                <a:sym typeface="Lucida Grande" charset="0"/>
              </a:rPr>
              <a:t>Система непрерывной самодиагностики</a:t>
            </a:r>
            <a:endParaRPr lang="en-US" altLang="zh-TW" sz="2400" b="1" dirty="0">
              <a:solidFill>
                <a:srgbClr val="0087DC"/>
              </a:solidFill>
              <a:latin typeface="Lucida Grande" charset="0"/>
              <a:ea typeface="新細明體" pitchFamily="18" charset="-120"/>
              <a:sym typeface="Lucida Grande" charset="0"/>
            </a:endParaRPr>
          </a:p>
        </p:txBody>
      </p:sp>
      <p:sp>
        <p:nvSpPr>
          <p:cNvPr id="29706" name="Rectangle 17"/>
          <p:cNvSpPr>
            <a:spLocks/>
          </p:cNvSpPr>
          <p:nvPr/>
        </p:nvSpPr>
        <p:spPr bwMode="auto">
          <a:xfrm>
            <a:off x="232036" y="1428750"/>
            <a:ext cx="915427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marL="180975" indent="1588" algn="l">
              <a:spcBef>
                <a:spcPts val="1200"/>
              </a:spcBef>
            </a:pPr>
            <a:r>
              <a:rPr lang="ru-RU" altLang="zh-TW" sz="1800" b="1" dirty="0" smtClean="0">
                <a:solidFill>
                  <a:schemeClr val="tx1"/>
                </a:solidFill>
                <a:latin typeface="Lucida Grande" charset="0"/>
                <a:ea typeface="新細明體" pitchFamily="18" charset="-120"/>
                <a:sym typeface="Lucida Grande" charset="0"/>
              </a:rPr>
              <a:t>Алгоритм самодиагностики работает непрерывно все время</a:t>
            </a:r>
            <a:r>
              <a:rPr lang="en-US" altLang="zh-TW" sz="1800" b="1" dirty="0" smtClean="0">
                <a:solidFill>
                  <a:schemeClr val="tx1"/>
                </a:solidFill>
                <a:latin typeface="Lucida Grande" charset="0"/>
                <a:ea typeface="新細明體" pitchFamily="18" charset="-120"/>
                <a:sym typeface="Lucida Grande" charset="0"/>
              </a:rPr>
              <a:t>. </a:t>
            </a:r>
            <a:r>
              <a:rPr lang="ru-RU" altLang="zh-TW" sz="1800" b="1" dirty="0" smtClean="0">
                <a:solidFill>
                  <a:schemeClr val="tx1"/>
                </a:solidFill>
                <a:latin typeface="Lucida Grande" charset="0"/>
                <a:ea typeface="新細明體" pitchFamily="18" charset="-120"/>
                <a:sym typeface="Lucida Grande" charset="0"/>
              </a:rPr>
              <a:t>Коды ошибок записываются в журнал</a:t>
            </a:r>
            <a:r>
              <a:rPr lang="en-US" altLang="zh-TW" sz="1800" b="1" dirty="0" smtClean="0">
                <a:solidFill>
                  <a:schemeClr val="tx1"/>
                </a:solidFill>
                <a:latin typeface="Lucida Grande" charset="0"/>
                <a:ea typeface="新細明體" pitchFamily="18" charset="-120"/>
                <a:sym typeface="Lucida Grande" charset="0"/>
              </a:rPr>
              <a:t>. </a:t>
            </a:r>
            <a:r>
              <a:rPr lang="ru-RU" altLang="zh-TW" sz="1800" b="1" dirty="0" smtClean="0">
                <a:solidFill>
                  <a:schemeClr val="tx1"/>
                </a:solidFill>
                <a:latin typeface="Lucida Grande" charset="0"/>
                <a:ea typeface="新細明體" pitchFamily="18" charset="-120"/>
                <a:sym typeface="Lucida Grande" charset="0"/>
              </a:rPr>
              <a:t>В дополнение к этим функциям безопасности, также </a:t>
            </a:r>
            <a:r>
              <a:rPr lang="ru-RU" altLang="zh-TW" sz="1800" b="1" dirty="0" err="1" smtClean="0">
                <a:solidFill>
                  <a:schemeClr val="tx1"/>
                </a:solidFill>
                <a:latin typeface="Lucida Grande" charset="0"/>
                <a:ea typeface="新細明體" pitchFamily="18" charset="-120"/>
                <a:sym typeface="Lucida Grande" charset="0"/>
              </a:rPr>
              <a:t>иммется</a:t>
            </a:r>
            <a:r>
              <a:rPr lang="ru-RU" altLang="zh-TW" sz="1800" b="1" dirty="0" smtClean="0">
                <a:solidFill>
                  <a:schemeClr val="tx1"/>
                </a:solidFill>
                <a:latin typeface="Lucida Grande" charset="0"/>
                <a:ea typeface="新細明體" pitchFamily="18" charset="-120"/>
                <a:sym typeface="Lucida Grande" charset="0"/>
              </a:rPr>
              <a:t>: </a:t>
            </a:r>
            <a:endParaRPr lang="zh-TW" altLang="en-US" sz="1800" b="1" dirty="0">
              <a:solidFill>
                <a:schemeClr val="tx1"/>
              </a:solidFill>
              <a:latin typeface="Lucida Grande" charset="0"/>
              <a:ea typeface="新細明體" pitchFamily="18" charset="-120"/>
              <a:sym typeface="Lucida Grande" charset="0"/>
            </a:endParaRPr>
          </a:p>
        </p:txBody>
      </p:sp>
      <p:sp>
        <p:nvSpPr>
          <p:cNvPr id="29707" name="Rectangle 18"/>
          <p:cNvSpPr>
            <a:spLocks/>
          </p:cNvSpPr>
          <p:nvPr/>
        </p:nvSpPr>
        <p:spPr bwMode="auto">
          <a:xfrm>
            <a:off x="348053" y="328613"/>
            <a:ext cx="9306843" cy="533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ru-RU" altLang="zh-TW" sz="3200" dirty="0" smtClean="0">
                <a:solidFill>
                  <a:srgbClr val="0099FF"/>
                </a:solidFill>
                <a:latin typeface="Arial Bold" charset="0"/>
                <a:ea typeface="新細明體" pitchFamily="18" charset="-120"/>
                <a:cs typeface="Arial Bold" charset="0"/>
                <a:sym typeface="Arial Bold" charset="0"/>
              </a:rPr>
              <a:t>Безопасность</a:t>
            </a:r>
            <a:endParaRPr lang="en-US" altLang="zh-TW" sz="3200" dirty="0">
              <a:solidFill>
                <a:srgbClr val="0099FF"/>
              </a:solidFill>
              <a:latin typeface="Arial Bold" charset="0"/>
              <a:ea typeface="新細明體" pitchFamily="18" charset="-120"/>
              <a:cs typeface="Arial Bold" charset="0"/>
              <a:sym typeface="Arial Bold" charset="0"/>
            </a:endParaRPr>
          </a:p>
        </p:txBody>
      </p:sp>
      <p:sp>
        <p:nvSpPr>
          <p:cNvPr id="17" name="AutoShape 14"/>
          <p:cNvSpPr>
            <a:spLocks/>
          </p:cNvSpPr>
          <p:nvPr/>
        </p:nvSpPr>
        <p:spPr bwMode="auto">
          <a:xfrm>
            <a:off x="559427" y="3295299"/>
            <a:ext cx="5230979" cy="971901"/>
          </a:xfrm>
          <a:prstGeom prst="roundRect">
            <a:avLst>
              <a:gd name="adj" fmla="val 7500"/>
            </a:avLst>
          </a:prstGeom>
          <a:solidFill>
            <a:srgbClr val="9BE0FF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ru-RU" altLang="zh-TW" sz="2000" dirty="0" smtClean="0">
                <a:solidFill>
                  <a:schemeClr val="tx1"/>
                </a:solidFill>
                <a:latin typeface="Lucida Grande" charset="0"/>
                <a:ea typeface="新細明體" pitchFamily="18" charset="-120"/>
                <a:sym typeface="Lucida Grande" charset="0"/>
              </a:rPr>
              <a:t>Проверка линии питания двигателя на КЗ перед каждым снятием тормоза</a:t>
            </a:r>
            <a:endParaRPr lang="zh-TW" altLang="en-US" sz="2000" dirty="0">
              <a:solidFill>
                <a:schemeClr val="tx1"/>
              </a:solidFill>
              <a:latin typeface="Lucida Grande" charset="0"/>
              <a:ea typeface="新細明體" pitchFamily="18" charset="-120"/>
              <a:sym typeface="Lucida Grande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6356" y="3048000"/>
            <a:ext cx="5505450" cy="332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A1A2F-B405-4403-A81E-30DD4FC5EFA1}" type="slidenum">
              <a:rPr lang="zh-TW" altLang="en-US" smtClean="0"/>
              <a:pPr>
                <a:defRPr/>
              </a:pPr>
              <a:t>13</a:t>
            </a:fld>
            <a:endParaRPr lang="zh-TW" altLang="en-US" dirty="0"/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1447006" y="342900"/>
            <a:ext cx="72723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Модуль рекуперации</a:t>
            </a:r>
            <a:endParaRPr kumimoji="1" lang="en-US" altLang="zh-TW" sz="3200" b="1" i="0" u="none" strike="noStrike" kern="0" cap="none" spc="0" normalizeH="0" baseline="0" noProof="0" dirty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406" y="3048000"/>
            <a:ext cx="2897957" cy="332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38879" y="4599303"/>
            <a:ext cx="1475327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60"/>
          <p:cNvSpPr txBox="1">
            <a:spLocks noChangeArrowheads="1"/>
          </p:cNvSpPr>
          <p:nvPr/>
        </p:nvSpPr>
        <p:spPr bwMode="auto">
          <a:xfrm>
            <a:off x="3354363" y="6145097"/>
            <a:ext cx="3468148" cy="46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2" tIns="45711" rIns="91422" bIns="45711">
            <a:spAutoFit/>
          </a:bodyPr>
          <a:lstStyle/>
          <a:p>
            <a:pPr marL="265113" indent="-265113">
              <a:spcBef>
                <a:spcPts val="1200"/>
              </a:spcBef>
            </a:pPr>
            <a:r>
              <a:rPr lang="ru-RU" altLang="zh-TW" sz="2400" b="1" dirty="0" smtClean="0">
                <a:solidFill>
                  <a:srgbClr val="0087DC"/>
                </a:solidFill>
                <a:latin typeface="微軟正黑體" pitchFamily="34" charset="-120"/>
                <a:ea typeface="微軟正黑體" pitchFamily="34" charset="-120"/>
              </a:rPr>
              <a:t>Энергосбережение</a:t>
            </a:r>
            <a:endParaRPr lang="en-US" altLang="zh-TW" sz="2400" b="1" dirty="0">
              <a:solidFill>
                <a:srgbClr val="0087D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Text Box 60"/>
          <p:cNvSpPr txBox="1">
            <a:spLocks noChangeArrowheads="1"/>
          </p:cNvSpPr>
          <p:nvPr/>
        </p:nvSpPr>
        <p:spPr bwMode="auto">
          <a:xfrm>
            <a:off x="3809206" y="1038779"/>
            <a:ext cx="5867400" cy="132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2" tIns="45711" rIns="91422" bIns="45711">
            <a:spAutoFit/>
          </a:bodyPr>
          <a:lstStyle/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ru-RU" altLang="zh-TW" sz="2000" b="1" dirty="0" smtClean="0">
                <a:solidFill>
                  <a:srgbClr val="0087DC"/>
                </a:solidFill>
                <a:latin typeface="微軟正黑體" pitchFamily="34" charset="-120"/>
                <a:ea typeface="微軟正黑體" pitchFamily="34" charset="-120"/>
              </a:rPr>
              <a:t>Для лифтов со скоростью до </a:t>
            </a:r>
            <a:r>
              <a:rPr lang="en-US" altLang="zh-TW" sz="2000" b="1" dirty="0" smtClean="0">
                <a:solidFill>
                  <a:srgbClr val="0087DC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ru-RU" altLang="zh-TW" sz="2000" b="1" dirty="0" smtClean="0">
                <a:solidFill>
                  <a:srgbClr val="0087DC"/>
                </a:solidFill>
                <a:latin typeface="微軟正黑體" pitchFamily="34" charset="-120"/>
                <a:ea typeface="微軟正黑體" pitchFamily="34" charset="-120"/>
              </a:rPr>
              <a:t> м/с;</a:t>
            </a:r>
            <a:endParaRPr lang="en-US" altLang="zh-TW" sz="2000" b="1" dirty="0" smtClean="0">
              <a:solidFill>
                <a:srgbClr val="0087D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ru-RU" altLang="zh-TW" sz="2000" b="1" dirty="0" smtClean="0">
                <a:solidFill>
                  <a:srgbClr val="0087DC"/>
                </a:solidFill>
                <a:latin typeface="微軟正黑體" pitchFamily="34" charset="-120"/>
                <a:ea typeface="微軟正黑體" pitchFamily="34" charset="-120"/>
              </a:rPr>
              <a:t>Энергосбережение до 30%;</a:t>
            </a:r>
            <a:endParaRPr lang="en-US" altLang="zh-TW" sz="2000" b="1" dirty="0" smtClean="0">
              <a:solidFill>
                <a:srgbClr val="0087D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ru-RU" altLang="zh-TW" sz="2000" b="1" dirty="0" smtClean="0">
                <a:solidFill>
                  <a:srgbClr val="0087DC"/>
                </a:solidFill>
                <a:latin typeface="微軟正黑體" pitchFamily="34" charset="-120"/>
                <a:ea typeface="微軟正黑體" pitchFamily="34" charset="-120"/>
              </a:rPr>
              <a:t>Снижение тепловыделения.</a:t>
            </a:r>
            <a:endParaRPr lang="en-US" altLang="zh-TW" sz="2000" b="1" dirty="0" smtClean="0">
              <a:solidFill>
                <a:srgbClr val="0087D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608807" y="1038761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REG2000</a:t>
            </a:r>
            <a:endParaRPr lang="en-US" altLang="zh-TW" sz="2000" dirty="0" smtClean="0"/>
          </a:p>
          <a:p>
            <a:pPr>
              <a:buFont typeface="Wingdings" pitchFamily="2" charset="2"/>
              <a:buChar char="Ø"/>
            </a:pPr>
            <a:r>
              <a:rPr lang="ru-RU" altLang="zh-TW" sz="2000" dirty="0" smtClean="0"/>
              <a:t>Мощность</a:t>
            </a:r>
            <a:r>
              <a:rPr lang="en-US" altLang="zh-TW" sz="2000" dirty="0" smtClean="0"/>
              <a:t>:</a:t>
            </a:r>
            <a:endParaRPr lang="en-US" altLang="zh-TW" sz="2000" dirty="0" smtClean="0"/>
          </a:p>
          <a:p>
            <a:r>
              <a:rPr lang="en-US" altLang="zh-TW" sz="2000" dirty="0" smtClean="0"/>
              <a:t>   </a:t>
            </a:r>
            <a:r>
              <a:rPr lang="en-US" altLang="zh-TW" sz="2000" dirty="0" smtClean="0"/>
              <a:t>   </a:t>
            </a:r>
            <a:r>
              <a:rPr lang="en-US" altLang="zh-TW" sz="2000" dirty="0" smtClean="0"/>
              <a:t>460VAC 7.5~55kW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7162006" y="3868579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DC+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695406" y="3886200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DC-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009606" y="3106579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009606" y="3289126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021882" y="3436431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8064130" y="3124200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U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8064130" y="3306747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8051354" y="3466578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854330" y="4148327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854330" y="4330874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5866606" y="4515757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</a:t>
            </a:r>
            <a:endParaRPr lang="zh-TW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7807" y="3591851"/>
            <a:ext cx="5410200" cy="157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/>
          </p:cNvSpPr>
          <p:nvPr/>
        </p:nvSpPr>
        <p:spPr bwMode="auto">
          <a:xfrm>
            <a:off x="2078037" y="314861"/>
            <a:ext cx="72723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Активный выпрямитель/рекуператор</a:t>
            </a:r>
            <a:endParaRPr kumimoji="1" lang="en-US" altLang="zh-TW" sz="3200" b="1" i="0" u="none" strike="noStrike" kern="0" cap="none" spc="0" normalizeH="0" baseline="0" noProof="0" dirty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23" name="Text Box 60"/>
          <p:cNvSpPr txBox="1">
            <a:spLocks noChangeArrowheads="1"/>
          </p:cNvSpPr>
          <p:nvPr/>
        </p:nvSpPr>
        <p:spPr bwMode="auto">
          <a:xfrm>
            <a:off x="3809206" y="1016693"/>
            <a:ext cx="5867400" cy="224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2" tIns="45711" rIns="91422" bIns="45711">
            <a:spAutoFit/>
          </a:bodyPr>
          <a:lstStyle/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ru-RU" altLang="zh-TW" sz="2000" b="1" dirty="0" smtClean="0">
                <a:solidFill>
                  <a:srgbClr val="0087DC"/>
                </a:solidFill>
                <a:latin typeface="微軟正黑體" pitchFamily="34" charset="-120"/>
                <a:ea typeface="微軟正黑體" pitchFamily="34" charset="-120"/>
              </a:rPr>
              <a:t>Высокоскоростные лифты </a:t>
            </a:r>
            <a:r>
              <a:rPr lang="en-US" altLang="zh-TW" sz="2000" b="1" dirty="0" smtClean="0">
                <a:solidFill>
                  <a:srgbClr val="0087DC"/>
                </a:solidFill>
                <a:latin typeface="微軟正黑體" pitchFamily="34" charset="-120"/>
                <a:ea typeface="微軟正黑體" pitchFamily="34" charset="-120"/>
              </a:rPr>
              <a:t>(2~4</a:t>
            </a:r>
            <a:r>
              <a:rPr lang="ru-RU" altLang="zh-TW" sz="2000" b="1" dirty="0" smtClean="0">
                <a:solidFill>
                  <a:srgbClr val="0087DC"/>
                </a:solidFill>
                <a:latin typeface="微軟正黑體" pitchFamily="34" charset="-120"/>
                <a:ea typeface="微軟正黑體" pitchFamily="34" charset="-120"/>
              </a:rPr>
              <a:t> м/с</a:t>
            </a:r>
            <a:r>
              <a:rPr lang="en-US" altLang="zh-TW" sz="2000" b="1" dirty="0" smtClean="0">
                <a:solidFill>
                  <a:srgbClr val="0087DC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2000" b="1" dirty="0" smtClean="0">
              <a:solidFill>
                <a:srgbClr val="0087D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ru-RU" altLang="zh-TW" sz="2000" b="1" dirty="0" smtClean="0">
                <a:solidFill>
                  <a:srgbClr val="0087DC"/>
                </a:solidFill>
                <a:latin typeface="微軟正黑體" pitchFamily="34" charset="-120"/>
                <a:ea typeface="微軟正黑體" pitchFamily="34" charset="-120"/>
              </a:rPr>
              <a:t>Энергосбережение до 30%</a:t>
            </a:r>
            <a:endParaRPr lang="en-US" altLang="zh-TW" sz="2000" b="1" dirty="0" smtClean="0">
              <a:solidFill>
                <a:srgbClr val="0087D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ru-RU" altLang="zh-TW" sz="2000" b="1" dirty="0" smtClean="0">
                <a:solidFill>
                  <a:srgbClr val="0087DC"/>
                </a:solidFill>
                <a:latin typeface="微軟正黑體" pitchFamily="34" charset="-120"/>
                <a:ea typeface="微軟正黑體" pitchFamily="34" charset="-120"/>
              </a:rPr>
              <a:t>Снижение тепловыделения</a:t>
            </a:r>
            <a:endParaRPr lang="en-US" altLang="zh-TW" sz="2000" b="1" dirty="0" smtClean="0">
              <a:solidFill>
                <a:srgbClr val="0087D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ru-RU" altLang="zh-TW" sz="2000" b="1" dirty="0" smtClean="0">
                <a:solidFill>
                  <a:srgbClr val="0087DC"/>
                </a:solidFill>
                <a:latin typeface="微軟正黑體" pitchFamily="34" charset="-120"/>
                <a:ea typeface="微軟正黑體" pitchFamily="34" charset="-120"/>
              </a:rPr>
              <a:t>Подавление гармоник </a:t>
            </a:r>
            <a:r>
              <a:rPr lang="en-US" altLang="zh-TW" sz="2000" b="1" dirty="0" smtClean="0">
                <a:solidFill>
                  <a:srgbClr val="0087DC"/>
                </a:solidFill>
                <a:latin typeface="微軟正黑體" pitchFamily="34" charset="-120"/>
                <a:ea typeface="微軟正黑體" pitchFamily="34" charset="-120"/>
              </a:rPr>
              <a:t>(THD</a:t>
            </a:r>
            <a:r>
              <a:rPr lang="en-US" altLang="zh-TW" sz="2000" b="1" dirty="0" smtClean="0">
                <a:solidFill>
                  <a:srgbClr val="0087DC"/>
                </a:solidFill>
                <a:latin typeface="微軟正黑體" pitchFamily="34" charset="-120"/>
                <a:ea typeface="微軟正黑體" pitchFamily="34" charset="-120"/>
              </a:rPr>
              <a:t>≦5%)</a:t>
            </a:r>
          </a:p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ru-RU" altLang="zh-TW" sz="2000" b="1" dirty="0" smtClean="0">
                <a:solidFill>
                  <a:srgbClr val="0087DC"/>
                </a:solidFill>
                <a:latin typeface="微軟正黑體" pitchFamily="34" charset="-120"/>
                <a:ea typeface="微軟正黑體" pitchFamily="34" charset="-120"/>
              </a:rPr>
              <a:t>Коррекция коэффициента мощности</a:t>
            </a:r>
            <a:endParaRPr lang="en-US" altLang="zh-TW" sz="2000" b="1" dirty="0" smtClean="0">
              <a:solidFill>
                <a:srgbClr val="0087D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406" y="3048000"/>
            <a:ext cx="2897957" cy="332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38879" y="4599303"/>
            <a:ext cx="1475327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60"/>
          <p:cNvSpPr txBox="1">
            <a:spLocks noChangeArrowheads="1"/>
          </p:cNvSpPr>
          <p:nvPr/>
        </p:nvSpPr>
        <p:spPr bwMode="auto">
          <a:xfrm>
            <a:off x="3693858" y="6015353"/>
            <a:ext cx="2554542" cy="46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2" tIns="45711" rIns="91422" bIns="45711">
            <a:spAutoFit/>
          </a:bodyPr>
          <a:lstStyle/>
          <a:p>
            <a:pPr marL="265113" indent="-265113">
              <a:spcBef>
                <a:spcPts val="1200"/>
              </a:spcBef>
            </a:pPr>
            <a:r>
              <a:rPr lang="en-US" altLang="zh-TW" sz="2400" b="1" dirty="0" smtClean="0">
                <a:solidFill>
                  <a:srgbClr val="0087DC"/>
                </a:solidFill>
                <a:latin typeface="微軟正黑體" pitchFamily="34" charset="-120"/>
                <a:ea typeface="微軟正黑體" pitchFamily="34" charset="-120"/>
              </a:rPr>
              <a:t>Energy Saving</a:t>
            </a:r>
            <a:endParaRPr lang="en-US" altLang="zh-TW" sz="2400" b="1" dirty="0">
              <a:solidFill>
                <a:srgbClr val="0087D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608807" y="1038761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AFE2000</a:t>
            </a:r>
            <a:endParaRPr lang="en-US" altLang="zh-TW" sz="2000" dirty="0" smtClean="0"/>
          </a:p>
          <a:p>
            <a:pPr>
              <a:buFont typeface="Wingdings" pitchFamily="2" charset="2"/>
              <a:buChar char="Ø"/>
            </a:pPr>
            <a:r>
              <a:rPr lang="ru-RU" altLang="zh-TW" sz="2000" dirty="0" smtClean="0"/>
              <a:t>Мощности</a:t>
            </a:r>
            <a:r>
              <a:rPr lang="en-US" altLang="zh-TW" sz="2000" dirty="0" smtClean="0"/>
              <a:t>:</a:t>
            </a:r>
            <a:endParaRPr lang="en-US" altLang="zh-TW" sz="2000" dirty="0" smtClean="0"/>
          </a:p>
          <a:p>
            <a:r>
              <a:rPr lang="en-US" altLang="zh-TW" sz="2000" dirty="0" smtClean="0"/>
              <a:t>460VAC </a:t>
            </a:r>
            <a:r>
              <a:rPr lang="en-US" altLang="zh-TW" sz="2000" dirty="0" smtClean="0"/>
              <a:t>7.5~400kW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6095206" y="3767327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095206" y="3949874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107482" y="4139852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8418784" y="3793423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U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8418784" y="3975970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8406008" y="4135801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162006" y="3810000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DC+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162006" y="4073842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DC-</a:t>
            </a:r>
            <a:endParaRPr lang="zh-TW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字版面配置區 1"/>
          <p:cNvSpPr txBox="1">
            <a:spLocks/>
          </p:cNvSpPr>
          <p:nvPr/>
        </p:nvSpPr>
        <p:spPr bwMode="auto">
          <a:xfrm>
            <a:off x="344432" y="1052514"/>
            <a:ext cx="925597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ru-RU" altLang="zh-TW" sz="2000" dirty="0" smtClean="0">
                <a:latin typeface="Arial" pitchFamily="34" charset="0"/>
                <a:ea typeface="+mn-ea"/>
                <a:cs typeface="Arial" pitchFamily="34" charset="0"/>
              </a:rPr>
              <a:t> Один из топ-3 производителей лифтов в Тайване</a:t>
            </a:r>
            <a:endParaRPr kumimoji="0" lang="en-US" altLang="zh-TW" sz="20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文字版面配置區 1"/>
          <p:cNvSpPr txBox="1">
            <a:spLocks/>
          </p:cNvSpPr>
          <p:nvPr/>
        </p:nvSpPr>
        <p:spPr bwMode="auto">
          <a:xfrm>
            <a:off x="4093249" y="3657600"/>
            <a:ext cx="550715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ru-RU" altLang="zh-TW" sz="1400" dirty="0" smtClean="0"/>
              <a:t> Высокоскоростной лифт (4 м/с)</a:t>
            </a:r>
            <a:endParaRPr kumimoji="0" lang="en-US" altLang="zh-TW" sz="1400" dirty="0" smtClean="0"/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ru-RU" altLang="zh-TW" sz="1400" dirty="0" smtClean="0">
                <a:latin typeface="Arial" pitchFamily="34" charset="0"/>
                <a:ea typeface="+mn-ea"/>
                <a:cs typeface="Arial" pitchFamily="34" charset="0"/>
              </a:rPr>
              <a:t> ПЧ </a:t>
            </a:r>
            <a:r>
              <a:rPr kumimoji="0" lang="en-US" altLang="zh-TW" sz="1400" dirty="0" smtClean="0">
                <a:latin typeface="Arial" pitchFamily="34" charset="0"/>
                <a:ea typeface="+mn-ea"/>
                <a:cs typeface="Arial" pitchFamily="34" charset="0"/>
              </a:rPr>
              <a:t>45kW </a:t>
            </a:r>
            <a:r>
              <a:rPr kumimoji="0" lang="en-US" altLang="zh-TW" sz="1400" dirty="0" smtClean="0">
                <a:latin typeface="Arial" pitchFamily="34" charset="0"/>
                <a:ea typeface="+mn-ea"/>
                <a:cs typeface="Arial" pitchFamily="34" charset="0"/>
              </a:rPr>
              <a:t>ED </a:t>
            </a:r>
            <a:r>
              <a:rPr kumimoji="0" lang="en-US" altLang="zh-TW" sz="1400" dirty="0" smtClean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zh-TW" sz="1400" dirty="0" smtClean="0">
                <a:latin typeface="Arial" pitchFamily="34" charset="0"/>
                <a:ea typeface="+mn-ea"/>
                <a:cs typeface="Arial" pitchFamily="34" charset="0"/>
              </a:rPr>
              <a:t>+ </a:t>
            </a:r>
            <a:r>
              <a:rPr kumimoji="0" lang="ru-RU" altLang="zh-TW" sz="1400" dirty="0" smtClean="0">
                <a:latin typeface="Arial" pitchFamily="34" charset="0"/>
                <a:ea typeface="+mn-ea"/>
                <a:cs typeface="Arial" pitchFamily="34" charset="0"/>
              </a:rPr>
              <a:t>активный выпрямитель/рекуператор</a:t>
            </a:r>
            <a:endParaRPr kumimoji="0" lang="en-US" altLang="zh-TW" sz="1400" dirty="0" smtClean="0">
              <a:latin typeface="Arial" pitchFamily="34" charset="0"/>
              <a:ea typeface="+mn-ea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ru-RU" altLang="zh-TW" sz="1400" dirty="0" smtClean="0">
                <a:ea typeface="+mn-ea"/>
              </a:rPr>
              <a:t> </a:t>
            </a:r>
            <a:r>
              <a:rPr kumimoji="0" lang="ru-RU" altLang="zh-TW" sz="1400" dirty="0" smtClean="0">
                <a:ea typeface="+mn-ea"/>
              </a:rPr>
              <a:t>Синхронный двигатель</a:t>
            </a:r>
            <a:r>
              <a:rPr kumimoji="0" lang="en-US" altLang="zh-TW" sz="1400" dirty="0" smtClean="0">
                <a:ea typeface="+mn-ea"/>
              </a:rPr>
              <a:t> 33.2</a:t>
            </a:r>
            <a:r>
              <a:rPr kumimoji="0" lang="ru-RU" altLang="zh-TW" sz="1400" dirty="0" smtClean="0">
                <a:ea typeface="+mn-ea"/>
              </a:rPr>
              <a:t> кВт</a:t>
            </a:r>
            <a:r>
              <a:rPr kumimoji="0" lang="en-US" altLang="zh-TW" sz="1400" dirty="0" smtClean="0">
                <a:ea typeface="+mn-ea"/>
              </a:rPr>
              <a:t>, </a:t>
            </a:r>
            <a:r>
              <a:rPr kumimoji="0" lang="en-US" altLang="zh-TW" sz="1400" dirty="0" smtClean="0">
                <a:ea typeface="+mn-ea"/>
              </a:rPr>
              <a:t>20 </a:t>
            </a:r>
            <a:r>
              <a:rPr kumimoji="0" lang="ru-RU" altLang="zh-TW" sz="1400" dirty="0" smtClean="0">
                <a:ea typeface="+mn-ea"/>
              </a:rPr>
              <a:t>полюсов, </a:t>
            </a:r>
            <a:r>
              <a:rPr kumimoji="0" lang="ru-RU" altLang="zh-TW" sz="1400" dirty="0" err="1" smtClean="0">
                <a:ea typeface="+mn-ea"/>
              </a:rPr>
              <a:t>энкодер</a:t>
            </a:r>
            <a:r>
              <a:rPr kumimoji="0" lang="ru-RU" altLang="zh-TW" sz="1400" dirty="0" smtClean="0">
                <a:ea typeface="+mn-ea"/>
              </a:rPr>
              <a:t> </a:t>
            </a:r>
            <a:r>
              <a:rPr kumimoji="0" lang="en-US" altLang="zh-TW" sz="1400" dirty="0" smtClean="0">
                <a:ea typeface="+mn-ea"/>
              </a:rPr>
              <a:t> </a:t>
            </a:r>
            <a:r>
              <a:rPr kumimoji="0" lang="en-US" altLang="zh-TW" sz="1400" dirty="0" err="1" smtClean="0">
                <a:ea typeface="+mn-ea"/>
              </a:rPr>
              <a:t>Heidenhain</a:t>
            </a:r>
            <a:r>
              <a:rPr kumimoji="0" lang="en-US" altLang="zh-TW" sz="1400" dirty="0" smtClean="0">
                <a:ea typeface="+mn-ea"/>
              </a:rPr>
              <a:t> </a:t>
            </a:r>
            <a:r>
              <a:rPr kumimoji="0" lang="en-US" altLang="zh-TW" sz="1400" dirty="0" smtClean="0">
                <a:ea typeface="+mn-ea"/>
              </a:rPr>
              <a:t>ERN1387</a:t>
            </a:r>
            <a:endParaRPr kumimoji="0" lang="en-US" altLang="zh-TW" sz="1400" dirty="0" smtClean="0">
              <a:ea typeface="+mn-ea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ru-RU" altLang="zh-TW" sz="1400" dirty="0" smtClean="0"/>
              <a:t> Достоинства решения </a:t>
            </a:r>
            <a:r>
              <a:rPr kumimoji="0" lang="en-US" altLang="zh-TW" sz="1400" dirty="0" smtClean="0"/>
              <a:t>Delta:</a:t>
            </a:r>
            <a:endParaRPr kumimoji="0" lang="en-US" altLang="zh-TW" sz="1400" dirty="0" smtClean="0"/>
          </a:p>
          <a:p>
            <a:pPr lvl="1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en-US" altLang="zh-TW" sz="1400" dirty="0" smtClean="0"/>
              <a:t> </a:t>
            </a:r>
            <a:r>
              <a:rPr kumimoji="0" lang="ru-RU" altLang="zh-TW" sz="1400" dirty="0" smtClean="0"/>
              <a:t>Характеристики привода </a:t>
            </a:r>
            <a:r>
              <a:rPr kumimoji="0" lang="en-US" altLang="zh-TW" sz="1400" dirty="0" smtClean="0"/>
              <a:t>ED</a:t>
            </a:r>
            <a:r>
              <a:rPr kumimoji="0" lang="ru-RU" altLang="zh-TW" sz="1400" dirty="0" smtClean="0"/>
              <a:t>-</a:t>
            </a:r>
            <a:r>
              <a:rPr kumimoji="0" lang="en-US" altLang="zh-TW" sz="1400" dirty="0" smtClean="0"/>
              <a:t>S </a:t>
            </a:r>
            <a:r>
              <a:rPr kumimoji="0" lang="ru-RU" altLang="zh-TW" sz="1400" dirty="0" smtClean="0"/>
              <a:t>полностью удовлетворяют требованиям для высокоскоростного лифта;</a:t>
            </a:r>
            <a:endParaRPr kumimoji="0" lang="en-US" altLang="zh-TW" sz="1400" dirty="0" smtClean="0"/>
          </a:p>
          <a:p>
            <a:pPr lvl="1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en-US" altLang="zh-TW" sz="1400" dirty="0" smtClean="0"/>
              <a:t> </a:t>
            </a:r>
            <a:r>
              <a:rPr kumimoji="0" lang="ru-RU" altLang="zh-TW" sz="1400" dirty="0" smtClean="0"/>
              <a:t>Преобразователь </a:t>
            </a:r>
            <a:r>
              <a:rPr kumimoji="0" lang="en-US" altLang="zh-TW" sz="1400" dirty="0" smtClean="0"/>
              <a:t>ED </a:t>
            </a:r>
            <a:r>
              <a:rPr kumimoji="0" lang="ru-RU" altLang="zh-TW" sz="1400" dirty="0" smtClean="0"/>
              <a:t>может применяться с любыми типами двигателей и, таким образом, хорошо подходит для серийного производителя;</a:t>
            </a:r>
            <a:endParaRPr kumimoji="0" lang="en-US" altLang="zh-TW" sz="1400" dirty="0" smtClean="0"/>
          </a:p>
          <a:p>
            <a:pPr lvl="1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ru-RU" altLang="zh-TW" sz="1400" dirty="0" smtClean="0"/>
              <a:t> </a:t>
            </a:r>
            <a:r>
              <a:rPr kumimoji="0" lang="ru-RU" altLang="zh-TW" sz="1400" dirty="0" smtClean="0"/>
              <a:t>Модуль рекуперации </a:t>
            </a:r>
            <a:r>
              <a:rPr kumimoji="0" lang="en-US" altLang="zh-TW" sz="1400" dirty="0" smtClean="0"/>
              <a:t>AFE </a:t>
            </a:r>
            <a:r>
              <a:rPr kumimoji="0" lang="ru-RU" altLang="zh-TW" sz="1400" dirty="0" smtClean="0"/>
              <a:t>показывает эффективность до 30%</a:t>
            </a:r>
            <a:endParaRPr kumimoji="0" lang="en-US" altLang="zh-TW" sz="1400" dirty="0" smtClean="0"/>
          </a:p>
          <a:p>
            <a:pPr eaLnBrk="0" hangingPunct="0">
              <a:spcBef>
                <a:spcPct val="20000"/>
              </a:spcBef>
              <a:defRPr/>
            </a:pPr>
            <a:endParaRPr kumimoji="0" lang="en-US" altLang="zh-TW" sz="1400" dirty="0" smtClean="0">
              <a:ea typeface="+mn-ea"/>
            </a:endParaRPr>
          </a:p>
        </p:txBody>
      </p:sp>
      <p:sp>
        <p:nvSpPr>
          <p:cNvPr id="11" name="Rectangle 2"/>
          <p:cNvSpPr txBox="1">
            <a:spLocks/>
          </p:cNvSpPr>
          <p:nvPr/>
        </p:nvSpPr>
        <p:spPr bwMode="auto">
          <a:xfrm>
            <a:off x="1447006" y="342900"/>
            <a:ext cx="72723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Пример успешного внедрения</a:t>
            </a:r>
            <a:endParaRPr kumimoji="1" lang="en-US" altLang="zh-TW" sz="3200" b="1" i="0" u="none" strike="noStrike" kern="0" cap="none" spc="0" normalizeH="0" baseline="0" noProof="0" dirty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12" name="圖片 11" descr="DSC_0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006" y="1524000"/>
            <a:ext cx="2540000" cy="1905000"/>
          </a:xfrm>
          <a:prstGeom prst="rect">
            <a:avLst/>
          </a:prstGeom>
        </p:spPr>
      </p:pic>
      <p:pic>
        <p:nvPicPr>
          <p:cNvPr id="13" name="圖片 12" descr="DSC_01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006" y="1557339"/>
            <a:ext cx="3200400" cy="42672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228600" y="6083300"/>
            <a:ext cx="482123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altLang="zh-TW" sz="1400">
                <a:solidFill>
                  <a:srgbClr val="0087DC"/>
                </a:solidFill>
              </a:rPr>
              <a:t>To learn more about Delta, please visit www.deltaww.com.</a:t>
            </a:r>
          </a:p>
        </p:txBody>
      </p:sp>
      <p:sp>
        <p:nvSpPr>
          <p:cNvPr id="33795" name="Rectangle 2"/>
          <p:cNvSpPr>
            <a:spLocks/>
          </p:cNvSpPr>
          <p:nvPr/>
        </p:nvSpPr>
        <p:spPr bwMode="auto">
          <a:xfrm>
            <a:off x="133350" y="381000"/>
            <a:ext cx="61912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TW" sz="3600">
                <a:solidFill>
                  <a:srgbClr val="0087DC"/>
                </a:solidFill>
              </a:rPr>
              <a:t>Smarter. Greener. Together.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228600" y="63547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altLang="zh-TW" sz="1200"/>
              <a:t>2013.7.4</a:t>
            </a:r>
            <a:endParaRPr lang="zh-TW" altLang="en-US" sz="12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E885FF-D02F-44A4-AD21-3722F340E6CC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pic>
        <p:nvPicPr>
          <p:cNvPr id="717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875" y="333376"/>
            <a:ext cx="151299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2"/>
          <p:cNvSpPr>
            <a:spLocks/>
          </p:cNvSpPr>
          <p:nvPr/>
        </p:nvSpPr>
        <p:spPr bwMode="auto">
          <a:xfrm>
            <a:off x="257464" y="6597650"/>
            <a:ext cx="1805426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38100" tIns="38100" rIns="38100" bIns="38100" anchor="b"/>
          <a:lstStyle/>
          <a:p>
            <a:pPr algn="l"/>
            <a:r>
              <a:rPr lang="en-US" altLang="zh-TW" sz="1000">
                <a:solidFill>
                  <a:srgbClr val="4D4D4D"/>
                </a:solidFill>
                <a:latin typeface="Arial" pitchFamily="34" charset="0"/>
                <a:ea typeface="新細明體" pitchFamily="18" charset="-120"/>
                <a:cs typeface="Arial" pitchFamily="34" charset="0"/>
                <a:sym typeface="Arial" pitchFamily="34" charset="0"/>
              </a:rPr>
              <a:t>Delta Confidential</a:t>
            </a:r>
          </a:p>
        </p:txBody>
      </p:sp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203826"/>
            <a:ext cx="9915538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5122261" y="6419850"/>
            <a:ext cx="173231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fld id="{B7D7FA19-2DAB-4269-A764-637121402549}" type="slidenum">
              <a:rPr lang="en-US" altLang="zh-TW" sz="1200">
                <a:solidFill>
                  <a:srgbClr val="878787"/>
                </a:solidFill>
                <a:latin typeface="Arial" pitchFamily="34" charset="0"/>
                <a:ea typeface="新細明體" pitchFamily="18" charset="-120"/>
                <a:cs typeface="Arial" pitchFamily="34" charset="0"/>
                <a:sym typeface="Arial" pitchFamily="34" charset="0"/>
              </a:rPr>
              <a:pPr/>
              <a:t>2</a:t>
            </a:fld>
            <a:endParaRPr lang="en-US" altLang="zh-TW" sz="1200">
              <a:solidFill>
                <a:srgbClr val="878787"/>
              </a:solidFill>
              <a:latin typeface="Arial" pitchFamily="34" charset="0"/>
              <a:ea typeface="新細明體" pitchFamily="18" charset="-120"/>
              <a:cs typeface="Arial" pitchFamily="34" charset="0"/>
              <a:sym typeface="Arial" pitchFamily="34" charset="0"/>
            </a:endParaRPr>
          </a:p>
        </p:txBody>
      </p:sp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76090" y="1539875"/>
            <a:ext cx="9828323" cy="0"/>
          </a:xfrm>
          <a:prstGeom prst="line">
            <a:avLst/>
          </a:prstGeom>
          <a:noFill/>
          <a:ln w="76200" cap="flat">
            <a:solidFill>
              <a:srgbClr val="0087DC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zh-TW" altLang="en-US">
              <a:ea typeface="+mn-ea"/>
              <a:cs typeface="+mn-cs"/>
            </a:endParaRPr>
          </a:p>
        </p:txBody>
      </p: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180248" y="1944688"/>
            <a:ext cx="8176859" cy="1246187"/>
            <a:chOff x="0" y="0"/>
            <a:chExt cx="5145" cy="784"/>
          </a:xfrm>
        </p:grpSpPr>
        <p:sp>
          <p:nvSpPr>
            <p:cNvPr id="3" name="AutoShape 6"/>
            <p:cNvSpPr>
              <a:spLocks/>
            </p:cNvSpPr>
            <p:nvPr/>
          </p:nvSpPr>
          <p:spPr bwMode="auto">
            <a:xfrm>
              <a:off x="0" y="0"/>
              <a:ext cx="840" cy="784"/>
            </a:xfrm>
            <a:prstGeom prst="roundRect">
              <a:avLst>
                <a:gd name="adj" fmla="val 7500"/>
              </a:avLst>
            </a:prstGeom>
            <a:solidFill>
              <a:srgbClr val="7DD7FF"/>
            </a:solidFill>
            <a:ln w="381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ru-RU" altLang="zh-TW" sz="1400" dirty="0" smtClean="0">
                  <a:latin typeface="Arial" charset="0"/>
                  <a:ea typeface="新細明體" charset="-120"/>
                  <a:cs typeface="Arial" charset="0"/>
                  <a:sym typeface="Arial Bold" charset="0"/>
                </a:rPr>
                <a:t>Привод лебедки</a:t>
              </a:r>
              <a:endParaRPr lang="en-US" altLang="zh-TW" sz="1900" dirty="0">
                <a:solidFill>
                  <a:srgbClr val="FFFFFF"/>
                </a:solidFill>
                <a:latin typeface="Arial" charset="0"/>
                <a:ea typeface="新細明體" charset="-120"/>
                <a:cs typeface="Arial" charset="0"/>
                <a:sym typeface="Arial" charset="0"/>
              </a:endParaRPr>
            </a:p>
            <a:p>
              <a:pPr>
                <a:defRPr/>
              </a:pPr>
              <a:r>
                <a:rPr lang="ru-RU" altLang="zh-TW" sz="1400" dirty="0" smtClean="0">
                  <a:solidFill>
                    <a:srgbClr val="0000FF"/>
                  </a:solidFill>
                  <a:latin typeface="Arial Bold" charset="0"/>
                  <a:ea typeface="新細明體" charset="-120"/>
                  <a:cs typeface="Arial Bold" charset="0"/>
                  <a:sym typeface="Arial Bold" charset="0"/>
                </a:rPr>
                <a:t>Серия </a:t>
              </a:r>
              <a:r>
                <a:rPr lang="en-US" altLang="zh-TW" sz="1400" dirty="0" smtClean="0">
                  <a:solidFill>
                    <a:srgbClr val="0000FF"/>
                  </a:solidFill>
                  <a:latin typeface="Arial Bold" charset="0"/>
                  <a:ea typeface="新細明體" charset="-120"/>
                  <a:cs typeface="Arial Bold" charset="0"/>
                  <a:sym typeface="Arial Bold" charset="0"/>
                </a:rPr>
                <a:t>VFD-VL </a:t>
              </a:r>
              <a:endParaRPr lang="en-US" altLang="zh-TW" sz="1400" dirty="0">
                <a:solidFill>
                  <a:srgbClr val="0000FF"/>
                </a:solidFill>
                <a:latin typeface="Arial Bold" charset="0"/>
                <a:ea typeface="新細明體" charset="-120"/>
                <a:cs typeface="Arial Bold" charset="0"/>
                <a:sym typeface="Arial Bold" charset="0"/>
              </a:endParaRPr>
            </a:p>
          </p:txBody>
        </p:sp>
        <p:sp>
          <p:nvSpPr>
            <p:cNvPr id="7175" name="AutoShape 7"/>
            <p:cNvSpPr>
              <a:spLocks/>
            </p:cNvSpPr>
            <p:nvPr/>
          </p:nvSpPr>
          <p:spPr bwMode="auto">
            <a:xfrm>
              <a:off x="840" y="277"/>
              <a:ext cx="231" cy="234"/>
            </a:xfrm>
            <a:prstGeom prst="rightArrow">
              <a:avLst>
                <a:gd name="adj1" fmla="val 64000"/>
                <a:gd name="adj2" fmla="val 50217"/>
              </a:avLst>
            </a:prstGeom>
            <a:solidFill>
              <a:srgbClr val="D8D8D8"/>
            </a:solidFill>
            <a:ln w="12700" cap="rnd">
              <a:noFill/>
              <a:round/>
              <a:headEnd type="none" w="med" len="med"/>
              <a:tailEnd type="none" w="med" len="med"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zh-TW" altLang="en-US">
                <a:ea typeface="新細明體" charset="-120"/>
                <a:cs typeface="+mn-cs"/>
              </a:endParaRPr>
            </a:p>
          </p:txBody>
        </p:sp>
        <p:sp>
          <p:nvSpPr>
            <p:cNvPr id="4" name="AutoShape 8"/>
            <p:cNvSpPr>
              <a:spLocks/>
            </p:cNvSpPr>
            <p:nvPr/>
          </p:nvSpPr>
          <p:spPr bwMode="auto">
            <a:xfrm>
              <a:off x="1079" y="0"/>
              <a:ext cx="949" cy="784"/>
            </a:xfrm>
            <a:prstGeom prst="roundRect">
              <a:avLst>
                <a:gd name="adj" fmla="val 7500"/>
              </a:avLst>
            </a:prstGeom>
            <a:solidFill>
              <a:srgbClr val="7DD7FF"/>
            </a:solidFill>
            <a:ln w="381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ru-RU" altLang="zh-TW" sz="1400" dirty="0" smtClean="0">
                  <a:solidFill>
                    <a:schemeClr val="tx1"/>
                  </a:solidFill>
                  <a:latin typeface="Arial Bold" charset="0"/>
                  <a:ea typeface="新細明體" charset="-120"/>
                  <a:cs typeface="Arial Bold" charset="0"/>
                  <a:sym typeface="Arial Bold" charset="0"/>
                </a:rPr>
                <a:t>Активный выпрямитель/рекуператора </a:t>
              </a:r>
              <a:endParaRPr lang="en-US" altLang="zh-TW" sz="1900" dirty="0">
                <a:solidFill>
                  <a:srgbClr val="FFFFFF"/>
                </a:solidFill>
                <a:latin typeface="Arial" charset="0"/>
                <a:ea typeface="新細明體" charset="-120"/>
                <a:cs typeface="Arial" charset="0"/>
                <a:sym typeface="Arial" charset="0"/>
              </a:endParaRPr>
            </a:p>
            <a:p>
              <a:pPr>
                <a:defRPr/>
              </a:pPr>
              <a:r>
                <a:rPr lang="ru-RU" altLang="zh-TW" sz="1400" dirty="0" smtClean="0">
                  <a:solidFill>
                    <a:srgbClr val="0000FF"/>
                  </a:solidFill>
                  <a:latin typeface="Arial Bold" charset="0"/>
                  <a:ea typeface="新細明體" charset="-120"/>
                  <a:cs typeface="Arial Bold" charset="0"/>
                  <a:sym typeface="Arial Bold" charset="0"/>
                </a:rPr>
                <a:t>Серия </a:t>
              </a:r>
              <a:r>
                <a:rPr lang="en-US" altLang="zh-TW" sz="1400" dirty="0" smtClean="0">
                  <a:solidFill>
                    <a:srgbClr val="0000FF"/>
                  </a:solidFill>
                  <a:latin typeface="Arial Bold" charset="0"/>
                  <a:ea typeface="新細明體" charset="-120"/>
                  <a:cs typeface="Arial Bold" charset="0"/>
                  <a:sym typeface="Arial Bold" charset="0"/>
                </a:rPr>
                <a:t>AFE2000 </a:t>
              </a:r>
              <a:endParaRPr lang="en-US" altLang="zh-TW" sz="1400" dirty="0">
                <a:solidFill>
                  <a:srgbClr val="0000FF"/>
                </a:solidFill>
                <a:latin typeface="Arial Bold" charset="0"/>
                <a:ea typeface="新細明體" charset="-120"/>
                <a:cs typeface="Arial Bold" charset="0"/>
                <a:sym typeface="Arial Bold" charset="0"/>
              </a:endParaRPr>
            </a:p>
          </p:txBody>
        </p:sp>
        <p:sp>
          <p:nvSpPr>
            <p:cNvPr id="5" name="AutoShape 9"/>
            <p:cNvSpPr>
              <a:spLocks/>
            </p:cNvSpPr>
            <p:nvPr/>
          </p:nvSpPr>
          <p:spPr bwMode="auto">
            <a:xfrm>
              <a:off x="2038" y="277"/>
              <a:ext cx="231" cy="234"/>
            </a:xfrm>
            <a:prstGeom prst="rightArrow">
              <a:avLst>
                <a:gd name="adj1" fmla="val 64000"/>
                <a:gd name="adj2" fmla="val 50217"/>
              </a:avLst>
            </a:prstGeom>
            <a:solidFill>
              <a:srgbClr val="7F7F7F"/>
            </a:solidFill>
            <a:ln w="12700" cap="rnd">
              <a:noFill/>
              <a:round/>
              <a:headEnd type="none" w="med" len="med"/>
              <a:tailEnd type="none" w="med" len="med"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zh-TW" altLang="en-US">
                <a:ea typeface="新細明體" charset="-120"/>
                <a:cs typeface="+mn-cs"/>
              </a:endParaRPr>
            </a:p>
          </p:txBody>
        </p:sp>
        <p:sp>
          <p:nvSpPr>
            <p:cNvPr id="6" name="AutoShape 10"/>
            <p:cNvSpPr>
              <a:spLocks/>
            </p:cNvSpPr>
            <p:nvPr/>
          </p:nvSpPr>
          <p:spPr bwMode="auto">
            <a:xfrm>
              <a:off x="2278" y="0"/>
              <a:ext cx="1215" cy="784"/>
            </a:xfrm>
            <a:prstGeom prst="roundRect">
              <a:avLst>
                <a:gd name="adj" fmla="val 7500"/>
              </a:avLst>
            </a:prstGeom>
            <a:solidFill>
              <a:srgbClr val="00AFFE"/>
            </a:solidFill>
            <a:ln w="381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ru-RU" altLang="zh-TW" sz="1400" dirty="0" smtClean="0">
                  <a:solidFill>
                    <a:schemeClr val="tx1"/>
                  </a:solidFill>
                  <a:latin typeface="Arial Bold" charset="0"/>
                  <a:ea typeface="新細明體" charset="-120"/>
                  <a:cs typeface="Arial Bold" charset="0"/>
                  <a:sym typeface="Arial Bold" charset="0"/>
                </a:rPr>
                <a:t>Дверной привод </a:t>
              </a:r>
              <a:br>
                <a:rPr lang="ru-RU" altLang="zh-TW" sz="1400" dirty="0" smtClean="0">
                  <a:solidFill>
                    <a:schemeClr val="tx1"/>
                  </a:solidFill>
                  <a:latin typeface="Arial Bold" charset="0"/>
                  <a:ea typeface="新細明體" charset="-120"/>
                  <a:cs typeface="Arial Bold" charset="0"/>
                  <a:sym typeface="Arial Bold" charset="0"/>
                </a:rPr>
              </a:br>
              <a:r>
                <a:rPr lang="ru-RU" altLang="zh-TW" sz="1400" dirty="0" smtClean="0">
                  <a:solidFill>
                    <a:srgbClr val="0000FF"/>
                  </a:solidFill>
                  <a:latin typeface="Arial Bold" charset="0"/>
                  <a:ea typeface="新細明體" charset="-120"/>
                  <a:cs typeface="Arial Bold" charset="0"/>
                  <a:sym typeface="Arial Bold" charset="0"/>
                </a:rPr>
                <a:t>Серия </a:t>
              </a:r>
              <a:r>
                <a:rPr lang="en-US" altLang="zh-TW" sz="1400" dirty="0" smtClean="0">
                  <a:solidFill>
                    <a:srgbClr val="0000FF"/>
                  </a:solidFill>
                  <a:latin typeface="Arial Bold" charset="0"/>
                  <a:ea typeface="新細明體" charset="-120"/>
                  <a:cs typeface="Arial Bold" charset="0"/>
                  <a:sym typeface="Arial Bold" charset="0"/>
                </a:rPr>
                <a:t>V</a:t>
              </a:r>
              <a:r>
                <a:rPr lang="en-US" altLang="zh-TW" sz="1400" dirty="0" smtClean="0">
                  <a:solidFill>
                    <a:srgbClr val="0000FF"/>
                  </a:solidFill>
                  <a:latin typeface="Arial Bold" charset="0"/>
                  <a:ea typeface="新細明體" charset="-120"/>
                  <a:cs typeface="Arial Bold" charset="0"/>
                  <a:sym typeface="Arial Bold" charset="0"/>
                </a:rPr>
                <a:t>FD-DD,</a:t>
              </a:r>
              <a:endParaRPr lang="en-US" altLang="zh-TW" sz="1900" dirty="0">
                <a:solidFill>
                  <a:srgbClr val="FFFFFF"/>
                </a:solidFill>
                <a:latin typeface="Arial" charset="0"/>
                <a:ea typeface="新細明體" charset="-120"/>
                <a:cs typeface="Arial" charset="0"/>
                <a:sym typeface="Arial" charset="0"/>
              </a:endParaRPr>
            </a:p>
            <a:p>
              <a:pPr>
                <a:defRPr/>
              </a:pPr>
              <a:r>
                <a:rPr lang="ru-RU" altLang="zh-TW" sz="1400" dirty="0" smtClean="0">
                  <a:latin typeface="Arial Bold" charset="0"/>
                  <a:ea typeface="新細明體" charset="-120"/>
                  <a:cs typeface="Arial Bold" charset="0"/>
                  <a:sym typeface="Arial Bold" charset="0"/>
                </a:rPr>
                <a:t>Двигатели </a:t>
              </a:r>
              <a:r>
                <a:rPr lang="en-US" altLang="zh-TW" sz="1400" dirty="0" smtClean="0">
                  <a:solidFill>
                    <a:srgbClr val="0000FF"/>
                  </a:solidFill>
                  <a:latin typeface="Arial Bold" charset="0"/>
                  <a:ea typeface="新細明體" charset="-120"/>
                  <a:cs typeface="Arial Bold" charset="0"/>
                  <a:sym typeface="Arial Bold" charset="0"/>
                </a:rPr>
                <a:t>ECMD</a:t>
              </a:r>
              <a:endParaRPr lang="en-US" altLang="zh-TW" sz="1900" dirty="0">
                <a:solidFill>
                  <a:srgbClr val="FFFFFF"/>
                </a:solidFill>
                <a:latin typeface="Arial" charset="0"/>
                <a:ea typeface="新細明體" charset="-120"/>
                <a:cs typeface="Arial" charset="0"/>
                <a:sym typeface="Arial" charset="0"/>
              </a:endParaRPr>
            </a:p>
            <a:p>
              <a:pPr>
                <a:defRPr/>
              </a:pPr>
              <a:r>
                <a:rPr lang="ru-RU" altLang="zh-TW" sz="1400" dirty="0" smtClean="0">
                  <a:solidFill>
                    <a:schemeClr val="tx1"/>
                  </a:solidFill>
                  <a:latin typeface="Arial Bold" charset="0"/>
                  <a:ea typeface="新細明體" charset="-120"/>
                  <a:cs typeface="Arial Bold" charset="0"/>
                  <a:sym typeface="Arial Bold" charset="0"/>
                </a:rPr>
                <a:t>Интегрированный лифтовой привод </a:t>
              </a:r>
              <a:r>
                <a:rPr lang="en-US" altLang="zh-TW" sz="1400" dirty="0" smtClean="0">
                  <a:solidFill>
                    <a:srgbClr val="0000FF"/>
                  </a:solidFill>
                  <a:latin typeface="Arial Bold" charset="0"/>
                  <a:ea typeface="新細明體" charset="-120"/>
                  <a:cs typeface="Arial Bold" charset="0"/>
                  <a:sym typeface="Arial Bold" charset="0"/>
                </a:rPr>
                <a:t>IED</a:t>
              </a:r>
              <a:endParaRPr lang="en-US" altLang="zh-TW" sz="1400" dirty="0">
                <a:solidFill>
                  <a:srgbClr val="0000FF"/>
                </a:solidFill>
                <a:latin typeface="Arial Bold" charset="0"/>
                <a:ea typeface="新細明體" charset="-120"/>
                <a:cs typeface="Arial Bold" charset="0"/>
                <a:sym typeface="Arial Bold" charset="0"/>
              </a:endParaRPr>
            </a:p>
          </p:txBody>
        </p:sp>
        <p:sp>
          <p:nvSpPr>
            <p:cNvPr id="7" name="AutoShape 11"/>
            <p:cNvSpPr>
              <a:spLocks/>
            </p:cNvSpPr>
            <p:nvPr/>
          </p:nvSpPr>
          <p:spPr bwMode="auto">
            <a:xfrm>
              <a:off x="4915" y="277"/>
              <a:ext cx="230" cy="234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000000"/>
            </a:solidFill>
            <a:ln w="12700" cap="rnd">
              <a:noFill/>
              <a:round/>
              <a:headEnd type="none" w="med" len="med"/>
              <a:tailEnd type="none" w="med" len="med"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zh-TW" altLang="en-US">
                <a:ea typeface="新細明體" charset="-120"/>
                <a:cs typeface="+mn-cs"/>
              </a:endParaRPr>
            </a:p>
          </p:txBody>
        </p:sp>
        <p:sp>
          <p:nvSpPr>
            <p:cNvPr id="8" name="AutoShape 12"/>
            <p:cNvSpPr>
              <a:spLocks/>
            </p:cNvSpPr>
            <p:nvPr/>
          </p:nvSpPr>
          <p:spPr bwMode="auto">
            <a:xfrm>
              <a:off x="3764" y="0"/>
              <a:ext cx="1116" cy="784"/>
            </a:xfrm>
            <a:prstGeom prst="roundRect">
              <a:avLst>
                <a:gd name="adj" fmla="val 7500"/>
              </a:avLst>
            </a:prstGeom>
            <a:solidFill>
              <a:srgbClr val="00AFFE"/>
            </a:solidFill>
            <a:ln w="381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ru-RU" altLang="zh-TW" sz="1400" dirty="0" smtClean="0">
                  <a:solidFill>
                    <a:schemeClr val="tx1"/>
                  </a:solidFill>
                  <a:latin typeface="Arial Bold" charset="0"/>
                  <a:ea typeface="新細明體" charset="-120"/>
                  <a:cs typeface="Arial Bold" charset="0"/>
                  <a:sym typeface="Arial Bold" charset="0"/>
                </a:rPr>
                <a:t>Модули рекуперации</a:t>
              </a:r>
              <a:r>
                <a:rPr lang="en-US" altLang="zh-TW" sz="1400" dirty="0" smtClean="0">
                  <a:solidFill>
                    <a:schemeClr val="tx1"/>
                  </a:solidFill>
                  <a:latin typeface="Arial Bold" charset="0"/>
                  <a:ea typeface="新細明體" charset="-120"/>
                  <a:cs typeface="Arial Bold" charset="0"/>
                  <a:sym typeface="Arial Bold" charset="0"/>
                </a:rPr>
                <a:t> </a:t>
              </a:r>
              <a:r>
                <a:rPr lang="en-US" altLang="zh-TW" sz="1400" dirty="0" smtClean="0">
                  <a:solidFill>
                    <a:srgbClr val="0000FF"/>
                  </a:solidFill>
                  <a:latin typeface="Arial Bold" charset="0"/>
                  <a:ea typeface="新細明體" charset="-120"/>
                  <a:cs typeface="Arial Bold" charset="0"/>
                  <a:sym typeface="Arial Bold" charset="0"/>
                </a:rPr>
                <a:t>REG2000 </a:t>
              </a:r>
              <a:endParaRPr lang="en-US" altLang="zh-TW" sz="1900" dirty="0">
                <a:solidFill>
                  <a:srgbClr val="FFFFFF"/>
                </a:solidFill>
                <a:latin typeface="Arial" charset="0"/>
                <a:ea typeface="新細明體" charset="-120"/>
                <a:cs typeface="Arial" charset="0"/>
                <a:sym typeface="Arial" charset="0"/>
              </a:endParaRPr>
            </a:p>
            <a:p>
              <a:pPr>
                <a:defRPr/>
              </a:pPr>
              <a:r>
                <a:rPr lang="ru-RU" altLang="zh-TW" sz="1400" dirty="0" smtClean="0">
                  <a:solidFill>
                    <a:schemeClr val="tx1"/>
                  </a:solidFill>
                  <a:latin typeface="Arial Bold" charset="0"/>
                  <a:ea typeface="新細明體" charset="-120"/>
                  <a:cs typeface="Arial Bold" charset="0"/>
                  <a:sym typeface="Arial Bold" charset="0"/>
                </a:rPr>
                <a:t>Интегрированный лифтовой привод</a:t>
              </a:r>
              <a:r>
                <a:rPr lang="en-US" altLang="zh-TW" sz="1400" dirty="0" smtClean="0">
                  <a:solidFill>
                    <a:srgbClr val="0000FF"/>
                  </a:solidFill>
                  <a:latin typeface="Arial Bold" charset="0"/>
                  <a:ea typeface="新細明體" charset="-120"/>
                  <a:cs typeface="Arial Bold" charset="0"/>
                  <a:sym typeface="Arial Bold" charset="0"/>
                </a:rPr>
                <a:t> </a:t>
              </a:r>
              <a:r>
                <a:rPr lang="en-US" altLang="zh-TW" sz="1400" dirty="0">
                  <a:solidFill>
                    <a:srgbClr val="0000FF"/>
                  </a:solidFill>
                  <a:latin typeface="Arial Bold" charset="0"/>
                  <a:ea typeface="新細明體" charset="-120"/>
                  <a:cs typeface="Arial Bold" charset="0"/>
                  <a:sym typeface="Arial Bold" charset="0"/>
                </a:rPr>
                <a:t>IED-G </a:t>
              </a:r>
            </a:p>
          </p:txBody>
        </p:sp>
      </p:grpSp>
      <p:sp>
        <p:nvSpPr>
          <p:cNvPr id="7177" name="Oval 14"/>
          <p:cNvSpPr>
            <a:spLocks/>
          </p:cNvSpPr>
          <p:nvPr/>
        </p:nvSpPr>
        <p:spPr bwMode="auto">
          <a:xfrm>
            <a:off x="608073" y="1362075"/>
            <a:ext cx="333749" cy="323850"/>
          </a:xfrm>
          <a:prstGeom prst="ellipse">
            <a:avLst/>
          </a:prstGeom>
          <a:solidFill>
            <a:srgbClr val="7DD7FF"/>
          </a:solidFill>
          <a:ln w="762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TW" altLang="en-US">
              <a:ea typeface="新細明體" pitchFamily="18" charset="-120"/>
            </a:endParaRPr>
          </a:p>
        </p:txBody>
      </p:sp>
      <p:sp>
        <p:nvSpPr>
          <p:cNvPr id="7178" name="Rectangle 15"/>
          <p:cNvSpPr>
            <a:spLocks/>
          </p:cNvSpPr>
          <p:nvPr/>
        </p:nvSpPr>
        <p:spPr bwMode="auto">
          <a:xfrm>
            <a:off x="457090" y="1681163"/>
            <a:ext cx="61028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altLang="zh-TW" sz="1200" dirty="0">
                <a:solidFill>
                  <a:schemeClr val="tx1"/>
                </a:solidFill>
                <a:latin typeface="Arial Bold" charset="0"/>
                <a:ea typeface="新細明體" pitchFamily="18" charset="-120"/>
                <a:cs typeface="Arial Bold" charset="0"/>
                <a:sym typeface="Arial Bold" charset="0"/>
              </a:rPr>
              <a:t>2008</a:t>
            </a:r>
          </a:p>
        </p:txBody>
      </p:sp>
      <p:sp>
        <p:nvSpPr>
          <p:cNvPr id="7179" name="Oval 16"/>
          <p:cNvSpPr>
            <a:spLocks/>
          </p:cNvSpPr>
          <p:nvPr/>
        </p:nvSpPr>
        <p:spPr bwMode="auto">
          <a:xfrm>
            <a:off x="2304266" y="1362075"/>
            <a:ext cx="333749" cy="323850"/>
          </a:xfrm>
          <a:prstGeom prst="ellipse">
            <a:avLst/>
          </a:prstGeom>
          <a:solidFill>
            <a:srgbClr val="7DD7FF"/>
          </a:solidFill>
          <a:ln w="762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TW" altLang="en-US">
              <a:ea typeface="新細明體" pitchFamily="18" charset="-120"/>
            </a:endParaRPr>
          </a:p>
        </p:txBody>
      </p:sp>
      <p:sp>
        <p:nvSpPr>
          <p:cNvPr id="7180" name="Rectangle 17"/>
          <p:cNvSpPr>
            <a:spLocks/>
          </p:cNvSpPr>
          <p:nvPr/>
        </p:nvSpPr>
        <p:spPr bwMode="auto">
          <a:xfrm>
            <a:off x="2153283" y="1681163"/>
            <a:ext cx="61028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altLang="zh-TW" sz="1200" dirty="0">
                <a:solidFill>
                  <a:schemeClr val="tx1"/>
                </a:solidFill>
                <a:latin typeface="Arial Bold" charset="0"/>
                <a:ea typeface="新細明體" pitchFamily="18" charset="-120"/>
                <a:cs typeface="Arial Bold" charset="0"/>
                <a:sym typeface="Arial Bold" charset="0"/>
              </a:rPr>
              <a:t>2010</a:t>
            </a:r>
          </a:p>
        </p:txBody>
      </p:sp>
      <p:sp>
        <p:nvSpPr>
          <p:cNvPr id="7181" name="Oval 18"/>
          <p:cNvSpPr>
            <a:spLocks/>
          </p:cNvSpPr>
          <p:nvPr/>
        </p:nvSpPr>
        <p:spPr bwMode="auto">
          <a:xfrm>
            <a:off x="4355492" y="1362075"/>
            <a:ext cx="332161" cy="323850"/>
          </a:xfrm>
          <a:prstGeom prst="ellipse">
            <a:avLst/>
          </a:prstGeom>
          <a:solidFill>
            <a:srgbClr val="00AFFE"/>
          </a:solidFill>
          <a:ln w="762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TW" altLang="en-US">
              <a:ea typeface="新細明體" pitchFamily="18" charset="-120"/>
            </a:endParaRPr>
          </a:p>
        </p:txBody>
      </p:sp>
      <p:sp>
        <p:nvSpPr>
          <p:cNvPr id="7182" name="Rectangle 19"/>
          <p:cNvSpPr>
            <a:spLocks/>
          </p:cNvSpPr>
          <p:nvPr/>
        </p:nvSpPr>
        <p:spPr bwMode="auto">
          <a:xfrm>
            <a:off x="4190206" y="1681163"/>
            <a:ext cx="673856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altLang="zh-TW" sz="1200" dirty="0">
                <a:solidFill>
                  <a:schemeClr val="tx1"/>
                </a:solidFill>
                <a:latin typeface="Arial Bold" charset="0"/>
                <a:ea typeface="新細明體" pitchFamily="18" charset="-120"/>
                <a:cs typeface="Arial Bold" charset="0"/>
                <a:sym typeface="Arial Bold" charset="0"/>
              </a:rPr>
              <a:t>2011</a:t>
            </a:r>
          </a:p>
        </p:txBody>
      </p:sp>
      <p:sp>
        <p:nvSpPr>
          <p:cNvPr id="7183" name="Oval 20"/>
          <p:cNvSpPr>
            <a:spLocks/>
          </p:cNvSpPr>
          <p:nvPr/>
        </p:nvSpPr>
        <p:spPr bwMode="auto">
          <a:xfrm>
            <a:off x="6703389" y="1362075"/>
            <a:ext cx="332160" cy="323850"/>
          </a:xfrm>
          <a:prstGeom prst="ellipse">
            <a:avLst/>
          </a:prstGeom>
          <a:solidFill>
            <a:srgbClr val="00AFFE"/>
          </a:solidFill>
          <a:ln w="762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zh-TW" altLang="en-US">
              <a:ea typeface="新細明體" pitchFamily="18" charset="-120"/>
            </a:endParaRPr>
          </a:p>
        </p:txBody>
      </p:sp>
      <p:sp>
        <p:nvSpPr>
          <p:cNvPr id="7184" name="Rectangle 21"/>
          <p:cNvSpPr>
            <a:spLocks/>
          </p:cNvSpPr>
          <p:nvPr/>
        </p:nvSpPr>
        <p:spPr bwMode="auto">
          <a:xfrm>
            <a:off x="6552406" y="1681163"/>
            <a:ext cx="673856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altLang="zh-TW" sz="1200" dirty="0">
                <a:solidFill>
                  <a:schemeClr val="tx1"/>
                </a:solidFill>
                <a:latin typeface="Arial Bold" charset="0"/>
                <a:ea typeface="新細明體" pitchFamily="18" charset="-120"/>
                <a:cs typeface="Arial Bold" charset="0"/>
                <a:sym typeface="Arial Bold" charset="0"/>
              </a:rPr>
              <a:t>2013</a:t>
            </a:r>
          </a:p>
        </p:txBody>
      </p:sp>
      <p:sp>
        <p:nvSpPr>
          <p:cNvPr id="7190" name="AutoShape 22"/>
          <p:cNvSpPr>
            <a:spLocks/>
          </p:cNvSpPr>
          <p:nvPr/>
        </p:nvSpPr>
        <p:spPr bwMode="auto">
          <a:xfrm>
            <a:off x="2674764" y="4876800"/>
            <a:ext cx="4683617" cy="609600"/>
          </a:xfrm>
          <a:prstGeom prst="rightArrow">
            <a:avLst>
              <a:gd name="adj1" fmla="val 50000"/>
              <a:gd name="adj2" fmla="val 50026"/>
            </a:avLst>
          </a:prstGeom>
          <a:gradFill rotWithShape="0">
            <a:gsLst>
              <a:gs pos="0">
                <a:srgbClr val="FF0000"/>
              </a:gs>
              <a:gs pos="2000">
                <a:srgbClr val="FF0000">
                  <a:alpha val="98000"/>
                </a:srgbClr>
              </a:gs>
              <a:gs pos="31001">
                <a:srgbClr val="FF0000">
                  <a:alpha val="68999"/>
                </a:srgbClr>
              </a:gs>
              <a:gs pos="66000">
                <a:srgbClr val="00B050">
                  <a:alpha val="34000"/>
                </a:srgbClr>
              </a:gs>
              <a:gs pos="100000">
                <a:srgbClr val="92D050">
                  <a:alpha val="0"/>
                </a:srgbClr>
              </a:gs>
            </a:gsLst>
            <a:lin ang="0" scaled="1"/>
          </a:gradFill>
          <a:ln w="12700" cap="rnd">
            <a:noFill/>
            <a:round/>
            <a:headEnd type="none" w="med" len="med"/>
            <a:tailEnd type="none" w="med" len="med"/>
          </a:ln>
          <a:effectLst>
            <a:outerShdw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zh-TW" altLang="en-US">
              <a:ea typeface="新細明體" charset="-120"/>
              <a:cs typeface="+mn-cs"/>
            </a:endParaRPr>
          </a:p>
        </p:txBody>
      </p:sp>
      <p:sp>
        <p:nvSpPr>
          <p:cNvPr id="7186" name="Rectangle 23"/>
          <p:cNvSpPr>
            <a:spLocks/>
          </p:cNvSpPr>
          <p:nvPr/>
        </p:nvSpPr>
        <p:spPr bwMode="auto">
          <a:xfrm>
            <a:off x="348053" y="328613"/>
            <a:ext cx="9306843" cy="533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ru-RU" altLang="zh-TW" sz="3200" dirty="0" smtClean="0">
                <a:solidFill>
                  <a:srgbClr val="0099FF"/>
                </a:solidFill>
                <a:latin typeface="Arial Bold" charset="0"/>
                <a:ea typeface="新細明體" pitchFamily="18" charset="-120"/>
                <a:cs typeface="Arial Bold" charset="0"/>
                <a:sym typeface="Arial Bold" charset="0"/>
              </a:rPr>
              <a:t>История развития</a:t>
            </a:r>
            <a:endParaRPr lang="en-US" altLang="zh-TW" sz="3200" dirty="0">
              <a:solidFill>
                <a:srgbClr val="0099FF"/>
              </a:solidFill>
              <a:latin typeface="Arial Bold" charset="0"/>
              <a:ea typeface="新細明體" pitchFamily="18" charset="-120"/>
              <a:cs typeface="Arial Bold" charset="0"/>
              <a:sym typeface="Arial Bold" charset="0"/>
            </a:endParaRPr>
          </a:p>
        </p:txBody>
      </p:sp>
      <p:sp>
        <p:nvSpPr>
          <p:cNvPr id="7188" name="Rectangle 25"/>
          <p:cNvSpPr>
            <a:spLocks/>
          </p:cNvSpPr>
          <p:nvPr/>
        </p:nvSpPr>
        <p:spPr bwMode="auto">
          <a:xfrm>
            <a:off x="2806674" y="4286250"/>
            <a:ext cx="1880979" cy="64293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ru-RU" altLang="zh-TW" sz="1800" dirty="0" smtClean="0">
                <a:solidFill>
                  <a:srgbClr val="FF0000"/>
                </a:solidFill>
                <a:latin typeface="Arial Bold" charset="0"/>
                <a:ea typeface="新細明體" pitchFamily="18" charset="-120"/>
                <a:cs typeface="Arial Bold" charset="0"/>
                <a:sym typeface="Arial Bold" charset="0"/>
              </a:rPr>
              <a:t>Потребление </a:t>
            </a:r>
            <a:br>
              <a:rPr lang="ru-RU" altLang="zh-TW" sz="1800" dirty="0" smtClean="0">
                <a:solidFill>
                  <a:srgbClr val="FF0000"/>
                </a:solidFill>
                <a:latin typeface="Arial Bold" charset="0"/>
                <a:ea typeface="新細明體" pitchFamily="18" charset="-120"/>
                <a:cs typeface="Arial Bold" charset="0"/>
                <a:sym typeface="Arial Bold" charset="0"/>
              </a:rPr>
            </a:br>
            <a:r>
              <a:rPr lang="ru-RU" altLang="zh-TW" sz="1800" dirty="0" smtClean="0">
                <a:solidFill>
                  <a:srgbClr val="FF0000"/>
                </a:solidFill>
                <a:latin typeface="Arial Bold" charset="0"/>
                <a:ea typeface="新細明體" pitchFamily="18" charset="-120"/>
                <a:cs typeface="Arial Bold" charset="0"/>
                <a:sym typeface="Arial Bold" charset="0"/>
              </a:rPr>
              <a:t>электроэнергии</a:t>
            </a:r>
            <a:endParaRPr lang="en-US" altLang="zh-TW" sz="1800" dirty="0">
              <a:solidFill>
                <a:srgbClr val="FF0000"/>
              </a:solidFill>
              <a:latin typeface="Arial Bold" charset="0"/>
              <a:ea typeface="新細明體" pitchFamily="18" charset="-120"/>
              <a:cs typeface="Arial Bold" charset="0"/>
              <a:sym typeface="Arial Bold" charset="0"/>
            </a:endParaRPr>
          </a:p>
        </p:txBody>
      </p:sp>
      <p:pic>
        <p:nvPicPr>
          <p:cNvPr id="7189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3499" y="4405313"/>
            <a:ext cx="2263139" cy="1524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9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74400" y="4114800"/>
            <a:ext cx="1319105" cy="191928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7191" name="Rectangle 28"/>
          <p:cNvSpPr>
            <a:spLocks/>
          </p:cNvSpPr>
          <p:nvPr/>
        </p:nvSpPr>
        <p:spPr bwMode="auto">
          <a:xfrm>
            <a:off x="5381313" y="4286250"/>
            <a:ext cx="2110568" cy="685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r"/>
            <a:r>
              <a:rPr lang="ru-RU" altLang="zh-TW" sz="1800" dirty="0" smtClean="0">
                <a:solidFill>
                  <a:srgbClr val="00B050"/>
                </a:solidFill>
                <a:latin typeface="Arial Bold" charset="0"/>
                <a:ea typeface="新細明體" pitchFamily="18" charset="-120"/>
                <a:cs typeface="Arial Bold" charset="0"/>
                <a:sym typeface="Arial Bold" charset="0"/>
              </a:rPr>
              <a:t>Энергосбережение</a:t>
            </a:r>
            <a:br>
              <a:rPr lang="ru-RU" altLang="zh-TW" sz="1800" dirty="0" smtClean="0">
                <a:solidFill>
                  <a:srgbClr val="00B050"/>
                </a:solidFill>
                <a:latin typeface="Arial Bold" charset="0"/>
                <a:ea typeface="新細明體" pitchFamily="18" charset="-120"/>
                <a:cs typeface="Arial Bold" charset="0"/>
                <a:sym typeface="Arial Bold" charset="0"/>
              </a:rPr>
            </a:br>
            <a:r>
              <a:rPr lang="en-US" altLang="zh-TW" sz="2400" dirty="0" smtClean="0">
                <a:solidFill>
                  <a:srgbClr val="00B050"/>
                </a:solidFill>
                <a:latin typeface="Arial Bold" charset="0"/>
                <a:ea typeface="新細明體" pitchFamily="18" charset="-120"/>
                <a:cs typeface="Arial Bold" charset="0"/>
                <a:sym typeface="Arial Bold" charset="0"/>
              </a:rPr>
              <a:t>30~55</a:t>
            </a:r>
            <a:r>
              <a:rPr lang="en-US" altLang="zh-TW" sz="2400" dirty="0">
                <a:solidFill>
                  <a:srgbClr val="00B050"/>
                </a:solidFill>
                <a:latin typeface="Arial Bold" charset="0"/>
                <a:ea typeface="新細明體" pitchFamily="18" charset="-120"/>
                <a:cs typeface="Arial Bold" charset="0"/>
                <a:sym typeface="Arial Bold" charset="0"/>
              </a:rPr>
              <a:t>%</a:t>
            </a:r>
          </a:p>
        </p:txBody>
      </p:sp>
      <p:sp>
        <p:nvSpPr>
          <p:cNvPr id="7193" name="Rectangle 30"/>
          <p:cNvSpPr>
            <a:spLocks/>
          </p:cNvSpPr>
          <p:nvPr/>
        </p:nvSpPr>
        <p:spPr bwMode="auto">
          <a:xfrm>
            <a:off x="257464" y="6597650"/>
            <a:ext cx="1805426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38100" tIns="38100" rIns="38100" bIns="38100" anchor="b"/>
          <a:lstStyle/>
          <a:p>
            <a:pPr algn="l"/>
            <a:r>
              <a:rPr lang="en-US" altLang="zh-TW" sz="1000">
                <a:solidFill>
                  <a:srgbClr val="4D4D4D"/>
                </a:solidFill>
                <a:latin typeface="Arial" pitchFamily="34" charset="0"/>
                <a:ea typeface="新細明體" pitchFamily="18" charset="-120"/>
                <a:cs typeface="Arial" pitchFamily="34" charset="0"/>
                <a:sym typeface="Arial" pitchFamily="34" charset="0"/>
              </a:rPr>
              <a:t>Delta Confidential</a:t>
            </a:r>
          </a:p>
        </p:txBody>
      </p:sp>
      <p:sp>
        <p:nvSpPr>
          <p:cNvPr id="41" name="AutoShape 12"/>
          <p:cNvSpPr>
            <a:spLocks/>
          </p:cNvSpPr>
          <p:nvPr/>
        </p:nvSpPr>
        <p:spPr bwMode="auto">
          <a:xfrm>
            <a:off x="8381206" y="1954213"/>
            <a:ext cx="1363090" cy="1246187"/>
          </a:xfrm>
          <a:prstGeom prst="roundRect">
            <a:avLst>
              <a:gd name="adj" fmla="val 7500"/>
            </a:avLst>
          </a:prstGeom>
          <a:solidFill>
            <a:srgbClr val="00AFFE"/>
          </a:solidFill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ru-RU" altLang="zh-TW" sz="1400" dirty="0" smtClean="0">
                <a:latin typeface="Arial Bold" charset="0"/>
                <a:ea typeface="新細明體" charset="-120"/>
                <a:cs typeface="Arial Bold" charset="0"/>
                <a:sym typeface="Arial Bold" charset="0"/>
              </a:rPr>
              <a:t>Лифтовой привод нового поколения</a:t>
            </a:r>
            <a:endParaRPr lang="en-US" altLang="zh-TW" sz="1400" dirty="0" smtClean="0">
              <a:latin typeface="Arial Bold" charset="0"/>
              <a:ea typeface="新細明體" charset="-120"/>
              <a:cs typeface="Arial Bold" charset="0"/>
              <a:sym typeface="Arial Bold" charset="0"/>
            </a:endParaRPr>
          </a:p>
          <a:p>
            <a:pPr>
              <a:defRPr/>
            </a:pPr>
            <a:r>
              <a:rPr lang="ru-RU" altLang="zh-TW" sz="1400" b="1" dirty="0" smtClean="0">
                <a:solidFill>
                  <a:srgbClr val="0000FF"/>
                </a:solidFill>
                <a:latin typeface="Arial Bold" charset="0"/>
                <a:ea typeface="新細明體" charset="-120"/>
                <a:cs typeface="Arial Bold" charset="0"/>
                <a:sym typeface="Arial Bold" charset="0"/>
              </a:rPr>
              <a:t>Серия </a:t>
            </a:r>
            <a:r>
              <a:rPr lang="en-US" altLang="zh-TW" sz="1400" b="1" dirty="0" smtClean="0">
                <a:solidFill>
                  <a:srgbClr val="0000FF"/>
                </a:solidFill>
                <a:latin typeface="Arial Bold" charset="0"/>
                <a:ea typeface="新細明體" charset="-120"/>
                <a:cs typeface="Arial Bold" charset="0"/>
                <a:sym typeface="Arial Bold" charset="0"/>
              </a:rPr>
              <a:t>ED  </a:t>
            </a:r>
            <a:endParaRPr lang="en-US" altLang="zh-TW" sz="1900" b="1" dirty="0">
              <a:solidFill>
                <a:srgbClr val="0000FF"/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  <p:sp>
        <p:nvSpPr>
          <p:cNvPr id="42" name="AutoShape 9"/>
          <p:cNvSpPr>
            <a:spLocks/>
          </p:cNvSpPr>
          <p:nvPr/>
        </p:nvSpPr>
        <p:spPr bwMode="auto">
          <a:xfrm>
            <a:off x="5804282" y="2362200"/>
            <a:ext cx="367124" cy="371949"/>
          </a:xfrm>
          <a:prstGeom prst="rightArrow">
            <a:avLst>
              <a:gd name="adj1" fmla="val 64000"/>
              <a:gd name="adj2" fmla="val 50217"/>
            </a:avLst>
          </a:prstGeom>
          <a:solidFill>
            <a:srgbClr val="7F7F7F"/>
          </a:solidFill>
          <a:ln w="12700" cap="rnd">
            <a:noFill/>
            <a:round/>
            <a:headEnd type="none" w="med" len="med"/>
            <a:tailEnd type="none" w="med" len="med"/>
          </a:ln>
          <a:effectLst>
            <a:outerShdw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zh-TW" altLang="en-US">
              <a:ea typeface="新細明體" charset="-120"/>
              <a:cs typeface="+mn-cs"/>
            </a:endParaRPr>
          </a:p>
        </p:txBody>
      </p:sp>
      <p:sp>
        <p:nvSpPr>
          <p:cNvPr id="43" name="Oval 20"/>
          <p:cNvSpPr>
            <a:spLocks/>
          </p:cNvSpPr>
          <p:nvPr/>
        </p:nvSpPr>
        <p:spPr bwMode="auto">
          <a:xfrm>
            <a:off x="8848933" y="1371600"/>
            <a:ext cx="332160" cy="323850"/>
          </a:xfrm>
          <a:prstGeom prst="ellipse">
            <a:avLst/>
          </a:prstGeom>
          <a:solidFill>
            <a:srgbClr val="00AFFE"/>
          </a:solidFill>
          <a:ln w="762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zh-TW" altLang="en-US">
              <a:ea typeface="新細明體" pitchFamily="18" charset="-120"/>
            </a:endParaRPr>
          </a:p>
        </p:txBody>
      </p:sp>
      <p:sp>
        <p:nvSpPr>
          <p:cNvPr id="44" name="Rectangle 21"/>
          <p:cNvSpPr>
            <a:spLocks/>
          </p:cNvSpPr>
          <p:nvPr/>
        </p:nvSpPr>
        <p:spPr bwMode="auto">
          <a:xfrm>
            <a:off x="8697950" y="1690688"/>
            <a:ext cx="673856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altLang="zh-TW" sz="1200" dirty="0" smtClean="0">
                <a:solidFill>
                  <a:schemeClr val="tx1"/>
                </a:solidFill>
                <a:latin typeface="Arial Bold" charset="0"/>
                <a:ea typeface="新細明體" pitchFamily="18" charset="-120"/>
                <a:cs typeface="Arial Bold" charset="0"/>
                <a:sym typeface="Arial Bold" charset="0"/>
              </a:rPr>
              <a:t>2014</a:t>
            </a:r>
            <a:endParaRPr lang="en-US" altLang="zh-TW" sz="1200" dirty="0">
              <a:solidFill>
                <a:schemeClr val="tx1"/>
              </a:solidFill>
              <a:latin typeface="Arial Bold" charset="0"/>
              <a:ea typeface="新細明體" pitchFamily="18" charset="-120"/>
              <a:cs typeface="Arial Bold" charset="0"/>
              <a:sym typeface="Arial Bold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A9FCF-2BF7-44A3-BA9F-EB95D71893A7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819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875" y="333376"/>
            <a:ext cx="151299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2"/>
          <p:cNvSpPr>
            <a:spLocks/>
          </p:cNvSpPr>
          <p:nvPr/>
        </p:nvSpPr>
        <p:spPr bwMode="auto">
          <a:xfrm>
            <a:off x="257464" y="6597650"/>
            <a:ext cx="1805426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38100" tIns="38100" rIns="38100" bIns="38100" anchor="b"/>
          <a:lstStyle/>
          <a:p>
            <a:pPr algn="l"/>
            <a:r>
              <a:rPr lang="en-US" altLang="zh-TW" sz="1000">
                <a:solidFill>
                  <a:srgbClr val="4D4D4D"/>
                </a:solidFill>
                <a:latin typeface="Arial" pitchFamily="34" charset="0"/>
                <a:ea typeface="新細明體" pitchFamily="18" charset="-120"/>
                <a:cs typeface="Arial" pitchFamily="34" charset="0"/>
                <a:sym typeface="Arial" pitchFamily="34" charset="0"/>
              </a:rPr>
              <a:t>Delta Confidential</a:t>
            </a: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6471" y="3500439"/>
            <a:ext cx="1087070" cy="104298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0120" y="1600200"/>
            <a:ext cx="1352480" cy="1295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819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0120" y="3500439"/>
            <a:ext cx="1373141" cy="110648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820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6406" y="5676901"/>
            <a:ext cx="727892" cy="6762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820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261" y="5562600"/>
            <a:ext cx="578499" cy="838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660120" y="1219201"/>
            <a:ext cx="2150300" cy="339725"/>
            <a:chOff x="0" y="0"/>
            <a:chExt cx="1045" cy="214"/>
          </a:xfrm>
        </p:grpSpPr>
        <p:sp>
          <p:nvSpPr>
            <p:cNvPr id="10248" name="AutoShape 8"/>
            <p:cNvSpPr>
              <a:spLocks/>
            </p:cNvSpPr>
            <p:nvPr/>
          </p:nvSpPr>
          <p:spPr bwMode="auto">
            <a:xfrm>
              <a:off x="0" y="0"/>
              <a:ext cx="890" cy="21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6592"/>
                </a:gs>
                <a:gs pos="50000">
                  <a:srgbClr val="0092D4"/>
                </a:gs>
                <a:gs pos="100000">
                  <a:srgbClr val="00AFFE"/>
                </a:gs>
              </a:gsLst>
              <a:lin ang="18900000" scaled="1"/>
            </a:gradFill>
            <a:ln w="9525" cap="flat">
              <a:noFill/>
              <a:round/>
              <a:headEnd type="none" w="med" len="med"/>
              <a:tailEnd type="none" w="med" len="med"/>
            </a:ln>
            <a:effectLst>
              <a:outerShdw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zh-TW" altLang="en-US">
                <a:ea typeface="新細明體" charset="-120"/>
                <a:cs typeface="+mn-cs"/>
              </a:endParaRPr>
            </a:p>
          </p:txBody>
        </p:sp>
        <p:sp>
          <p:nvSpPr>
            <p:cNvPr id="8233" name="Rectangle 9"/>
            <p:cNvSpPr>
              <a:spLocks/>
            </p:cNvSpPr>
            <p:nvPr/>
          </p:nvSpPr>
          <p:spPr bwMode="auto">
            <a:xfrm>
              <a:off x="13" y="10"/>
              <a:ext cx="1032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ru-RU" altLang="zh-TW" sz="1500" b="1" dirty="0" smtClean="0">
                  <a:solidFill>
                    <a:srgbClr val="FFFFFF"/>
                  </a:solidFill>
                  <a:latin typeface="Lucida Grande" charset="0"/>
                  <a:ea typeface="新細明體" pitchFamily="18" charset="-120"/>
                  <a:sym typeface="Lucida Grande" charset="0"/>
                </a:rPr>
                <a:t>Привод лебедки</a:t>
              </a:r>
              <a:endParaRPr lang="en-US" altLang="zh-TW" sz="1500" b="1" dirty="0">
                <a:solidFill>
                  <a:srgbClr val="FFFFFF"/>
                </a:solidFill>
                <a:latin typeface="Lucida Grande" charset="0"/>
                <a:ea typeface="新細明體" pitchFamily="18" charset="-120"/>
                <a:sym typeface="Lucida Grande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736406" y="3087688"/>
            <a:ext cx="3650802" cy="341312"/>
            <a:chOff x="0" y="0"/>
            <a:chExt cx="1629" cy="214"/>
          </a:xfrm>
        </p:grpSpPr>
        <p:sp>
          <p:nvSpPr>
            <p:cNvPr id="10251" name="AutoShape 11"/>
            <p:cNvSpPr>
              <a:spLocks/>
            </p:cNvSpPr>
            <p:nvPr/>
          </p:nvSpPr>
          <p:spPr bwMode="auto">
            <a:xfrm>
              <a:off x="0" y="0"/>
              <a:ext cx="942" cy="21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6592"/>
                </a:gs>
                <a:gs pos="50000">
                  <a:srgbClr val="0092D4"/>
                </a:gs>
                <a:gs pos="100000">
                  <a:srgbClr val="00AFFE"/>
                </a:gs>
              </a:gsLst>
              <a:lin ang="18900000" scaled="1"/>
            </a:gradFill>
            <a:ln w="9525" cap="flat">
              <a:noFill/>
              <a:round/>
              <a:headEnd type="none" w="med" len="med"/>
              <a:tailEnd type="none" w="med" len="med"/>
            </a:ln>
            <a:effectLst>
              <a:outerShdw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zh-TW" altLang="en-US">
                <a:ea typeface="新細明體" charset="-120"/>
                <a:cs typeface="+mn-cs"/>
              </a:endParaRPr>
            </a:p>
          </p:txBody>
        </p:sp>
        <p:sp>
          <p:nvSpPr>
            <p:cNvPr id="8231" name="Rectangle 12"/>
            <p:cNvSpPr>
              <a:spLocks/>
            </p:cNvSpPr>
            <p:nvPr/>
          </p:nvSpPr>
          <p:spPr bwMode="auto">
            <a:xfrm>
              <a:off x="7" y="10"/>
              <a:ext cx="1622" cy="1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38100" tIns="38100" rIns="38100" bIns="38100">
              <a:spAutoFit/>
            </a:bodyPr>
            <a:lstStyle/>
            <a:p>
              <a:r>
                <a:rPr lang="ru-RU" altLang="zh-TW" sz="1400" b="1" dirty="0" smtClean="0">
                  <a:solidFill>
                    <a:srgbClr val="FFFFFF"/>
                  </a:solidFill>
                  <a:latin typeface="Lucida Grande" charset="0"/>
                  <a:ea typeface="新細明體" pitchFamily="18" charset="-120"/>
                  <a:sym typeface="Lucida Grande" charset="0"/>
                </a:rPr>
                <a:t>Привод эскалаторов</a:t>
              </a:r>
              <a:endParaRPr lang="en-US" altLang="zh-TW" sz="1400" b="1" dirty="0">
                <a:solidFill>
                  <a:srgbClr val="FFFFFF"/>
                </a:solidFill>
                <a:latin typeface="Lucida Grande" charset="0"/>
                <a:ea typeface="新細明體" pitchFamily="18" charset="-120"/>
                <a:sym typeface="Lucida Grande" charset="0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660119" y="4783930"/>
            <a:ext cx="3080032" cy="642939"/>
            <a:chOff x="0" y="0"/>
            <a:chExt cx="1349" cy="473"/>
          </a:xfrm>
        </p:grpSpPr>
        <p:sp>
          <p:nvSpPr>
            <p:cNvPr id="10254" name="AutoShape 14"/>
            <p:cNvSpPr>
              <a:spLocks/>
            </p:cNvSpPr>
            <p:nvPr/>
          </p:nvSpPr>
          <p:spPr bwMode="auto">
            <a:xfrm>
              <a:off x="0" y="0"/>
              <a:ext cx="1349" cy="36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6592"/>
                </a:gs>
                <a:gs pos="50000">
                  <a:srgbClr val="0092D4"/>
                </a:gs>
                <a:gs pos="100000">
                  <a:srgbClr val="00AFFE"/>
                </a:gs>
              </a:gsLst>
              <a:lin ang="18900000" scaled="1"/>
            </a:gradFill>
            <a:ln w="9525" cap="flat">
              <a:noFill/>
              <a:round/>
              <a:headEnd type="none" w="med" len="med"/>
              <a:tailEnd type="none" w="med" len="med"/>
            </a:ln>
            <a:effectLst>
              <a:outerShdw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zh-TW" altLang="en-US">
                <a:ea typeface="新細明體" charset="-120"/>
                <a:cs typeface="+mn-cs"/>
              </a:endParaRPr>
            </a:p>
          </p:txBody>
        </p:sp>
        <p:sp>
          <p:nvSpPr>
            <p:cNvPr id="8229" name="Rectangle 15"/>
            <p:cNvSpPr>
              <a:spLocks/>
            </p:cNvSpPr>
            <p:nvPr/>
          </p:nvSpPr>
          <p:spPr bwMode="auto">
            <a:xfrm>
              <a:off x="27" y="17"/>
              <a:ext cx="1277" cy="4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38100" bIns="38100">
              <a:spAutoFit/>
            </a:bodyPr>
            <a:lstStyle/>
            <a:p>
              <a:r>
                <a:rPr lang="ru-RU" altLang="zh-TW" sz="1400" b="1" dirty="0" smtClean="0">
                  <a:solidFill>
                    <a:srgbClr val="FFFFFF"/>
                  </a:solidFill>
                  <a:latin typeface="Lucida Grande" charset="0"/>
                  <a:ea typeface="新細明體" pitchFamily="18" charset="-120"/>
                  <a:sym typeface="Lucida Grande" charset="0"/>
                </a:rPr>
                <a:t>Дверной привод с синхронным двигателем</a:t>
              </a:r>
              <a:endParaRPr lang="en-US" altLang="zh-TW" sz="1400" b="1" dirty="0">
                <a:solidFill>
                  <a:srgbClr val="FFFFFF"/>
                </a:solidFill>
                <a:latin typeface="Lucida Grande" charset="0"/>
                <a:ea typeface="新細明體" pitchFamily="18" charset="-120"/>
                <a:sym typeface="Lucida Grande" charset="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6323806" y="1184276"/>
            <a:ext cx="4391191" cy="339724"/>
            <a:chOff x="0" y="0"/>
            <a:chExt cx="2117" cy="214"/>
          </a:xfrm>
        </p:grpSpPr>
        <p:sp>
          <p:nvSpPr>
            <p:cNvPr id="10257" name="AutoShape 17"/>
            <p:cNvSpPr>
              <a:spLocks/>
            </p:cNvSpPr>
            <p:nvPr/>
          </p:nvSpPr>
          <p:spPr bwMode="auto">
            <a:xfrm>
              <a:off x="8" y="0"/>
              <a:ext cx="1603" cy="21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6592"/>
                </a:gs>
                <a:gs pos="50000">
                  <a:srgbClr val="0092D4"/>
                </a:gs>
                <a:gs pos="100000">
                  <a:srgbClr val="00AFFE"/>
                </a:gs>
              </a:gsLst>
              <a:lin ang="18900000" scaled="1"/>
            </a:gradFill>
            <a:ln w="9525" cap="flat">
              <a:noFill/>
              <a:round/>
              <a:headEnd type="none" w="med" len="med"/>
              <a:tailEnd type="none" w="med" len="med"/>
            </a:ln>
            <a:effectLst>
              <a:outerShdw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zh-TW" altLang="en-US">
                <a:ea typeface="新細明體" charset="-120"/>
                <a:cs typeface="+mn-cs"/>
              </a:endParaRPr>
            </a:p>
          </p:txBody>
        </p:sp>
        <p:sp>
          <p:nvSpPr>
            <p:cNvPr id="8227" name="Rectangle 18"/>
            <p:cNvSpPr>
              <a:spLocks/>
            </p:cNvSpPr>
            <p:nvPr/>
          </p:nvSpPr>
          <p:spPr bwMode="auto">
            <a:xfrm>
              <a:off x="0" y="10"/>
              <a:ext cx="2117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ru-RU" altLang="zh-TW" sz="1400" b="1" dirty="0" smtClean="0">
                  <a:solidFill>
                    <a:srgbClr val="FFFFFF"/>
                  </a:solidFill>
                  <a:latin typeface="Lucida Grande" charset="0"/>
                  <a:ea typeface="新細明體" pitchFamily="18" charset="-120"/>
                  <a:sym typeface="Lucida Grande" charset="0"/>
                </a:rPr>
                <a:t>Интегрированный лифтовой привод</a:t>
              </a:r>
              <a:endParaRPr lang="en-US" altLang="zh-TW" sz="1400" b="1" dirty="0">
                <a:solidFill>
                  <a:srgbClr val="FFFFFF"/>
                </a:solidFill>
                <a:latin typeface="Lucida Grande" charset="0"/>
                <a:ea typeface="新細明體" pitchFamily="18" charset="-120"/>
                <a:sym typeface="Lucida Grande" charset="0"/>
              </a:endParaRP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7119989" y="3048000"/>
            <a:ext cx="2766942" cy="339725"/>
            <a:chOff x="0" y="0"/>
            <a:chExt cx="1118" cy="214"/>
          </a:xfrm>
        </p:grpSpPr>
        <p:sp>
          <p:nvSpPr>
            <p:cNvPr id="10260" name="AutoShape 20"/>
            <p:cNvSpPr>
              <a:spLocks/>
            </p:cNvSpPr>
            <p:nvPr/>
          </p:nvSpPr>
          <p:spPr bwMode="auto">
            <a:xfrm>
              <a:off x="0" y="0"/>
              <a:ext cx="931" cy="21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6592"/>
                </a:gs>
                <a:gs pos="50000">
                  <a:srgbClr val="0092D4"/>
                </a:gs>
                <a:gs pos="100000">
                  <a:srgbClr val="00AFFE"/>
                </a:gs>
              </a:gsLst>
              <a:lin ang="18900000" scaled="1"/>
            </a:gradFill>
            <a:ln w="9525" cap="flat">
              <a:noFill/>
              <a:round/>
              <a:headEnd type="none" w="med" len="med"/>
              <a:tailEnd type="none" w="med" len="med"/>
            </a:ln>
            <a:effectLst>
              <a:outerShdw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zh-TW" altLang="en-US">
                <a:ea typeface="新細明體" charset="-120"/>
                <a:cs typeface="+mn-cs"/>
              </a:endParaRPr>
            </a:p>
          </p:txBody>
        </p:sp>
        <p:sp>
          <p:nvSpPr>
            <p:cNvPr id="8225" name="Rectangle 21"/>
            <p:cNvSpPr>
              <a:spLocks/>
            </p:cNvSpPr>
            <p:nvPr/>
          </p:nvSpPr>
          <p:spPr bwMode="auto">
            <a:xfrm>
              <a:off x="12" y="10"/>
              <a:ext cx="1106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ru-RU" altLang="zh-TW" sz="1400" b="1" dirty="0" smtClean="0">
                  <a:solidFill>
                    <a:srgbClr val="FFFFFF"/>
                  </a:solidFill>
                  <a:latin typeface="Lucida Grande" charset="0"/>
                  <a:ea typeface="新細明體" pitchFamily="18" charset="-120"/>
                  <a:sym typeface="Lucida Grande" charset="0"/>
                </a:rPr>
                <a:t>Энергосбережение</a:t>
              </a:r>
              <a:endParaRPr lang="en-US" altLang="zh-TW" sz="1400" b="1" dirty="0">
                <a:solidFill>
                  <a:srgbClr val="FFFFFF"/>
                </a:solidFill>
                <a:latin typeface="Lucida Grande" charset="0"/>
                <a:ea typeface="新細明體" pitchFamily="18" charset="-120"/>
                <a:sym typeface="Lucida Grande" charset="0"/>
              </a:endParaRPr>
            </a:p>
          </p:txBody>
        </p:sp>
      </p:grpSp>
      <p:sp>
        <p:nvSpPr>
          <p:cNvPr id="8207" name="Rectangle 23"/>
          <p:cNvSpPr>
            <a:spLocks/>
          </p:cNvSpPr>
          <p:nvPr/>
        </p:nvSpPr>
        <p:spPr bwMode="auto">
          <a:xfrm>
            <a:off x="8483594" y="1905000"/>
            <a:ext cx="63889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zh-TW" sz="14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Arial" pitchFamily="34" charset="0"/>
                <a:sym typeface="Arial" pitchFamily="34" charset="0"/>
              </a:rPr>
              <a:t>IED-G</a:t>
            </a:r>
          </a:p>
        </p:txBody>
      </p:sp>
      <p:sp>
        <p:nvSpPr>
          <p:cNvPr id="8208" name="Rectangle 24"/>
          <p:cNvSpPr>
            <a:spLocks/>
          </p:cNvSpPr>
          <p:nvPr/>
        </p:nvSpPr>
        <p:spPr bwMode="auto">
          <a:xfrm>
            <a:off x="8483594" y="3732213"/>
            <a:ext cx="928141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zh-TW" sz="14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Arial" pitchFamily="34" charset="0"/>
                <a:sym typeface="Arial" pitchFamily="34" charset="0"/>
              </a:rPr>
              <a:t>AFE2000</a:t>
            </a:r>
          </a:p>
          <a:p>
            <a:pPr algn="l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zh-TW" sz="14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Arial" pitchFamily="34" charset="0"/>
                <a:sym typeface="Arial" pitchFamily="34" charset="0"/>
              </a:rPr>
              <a:t>REG2000</a:t>
            </a:r>
          </a:p>
        </p:txBody>
      </p:sp>
      <p:sp>
        <p:nvSpPr>
          <p:cNvPr id="8209" name="Rectangle 25"/>
          <p:cNvSpPr>
            <a:spLocks/>
          </p:cNvSpPr>
          <p:nvPr/>
        </p:nvSpPr>
        <p:spPr bwMode="auto">
          <a:xfrm>
            <a:off x="5262118" y="1905000"/>
            <a:ext cx="80894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zh-TW" sz="1400" dirty="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Arial" pitchFamily="34" charset="0"/>
                <a:sym typeface="Arial" pitchFamily="34" charset="0"/>
              </a:rPr>
              <a:t>VFD-VL</a:t>
            </a:r>
          </a:p>
          <a:p>
            <a:pPr algn="l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zh-TW" sz="1400" dirty="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Arial" pitchFamily="34" charset="0"/>
                <a:sym typeface="Arial" pitchFamily="34" charset="0"/>
              </a:rPr>
              <a:t>VFD-ED</a:t>
            </a:r>
          </a:p>
        </p:txBody>
      </p:sp>
      <p:sp>
        <p:nvSpPr>
          <p:cNvPr id="8210" name="Rectangle 26"/>
          <p:cNvSpPr>
            <a:spLocks/>
          </p:cNvSpPr>
          <p:nvPr/>
        </p:nvSpPr>
        <p:spPr bwMode="auto">
          <a:xfrm>
            <a:off x="5262117" y="3771900"/>
            <a:ext cx="67862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zh-TW" sz="1400" dirty="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Arial" pitchFamily="34" charset="0"/>
                <a:sym typeface="Arial" pitchFamily="34" charset="0"/>
              </a:rPr>
              <a:t>VFD-E</a:t>
            </a:r>
          </a:p>
        </p:txBody>
      </p:sp>
      <p:sp>
        <p:nvSpPr>
          <p:cNvPr id="8211" name="Rectangle 27"/>
          <p:cNvSpPr>
            <a:spLocks/>
          </p:cNvSpPr>
          <p:nvPr/>
        </p:nvSpPr>
        <p:spPr bwMode="auto">
          <a:xfrm>
            <a:off x="5262117" y="5600700"/>
            <a:ext cx="81848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zh-TW" sz="14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Arial" pitchFamily="34" charset="0"/>
                <a:sym typeface="Arial" pitchFamily="34" charset="0"/>
              </a:rPr>
              <a:t>VFD-DD</a:t>
            </a:r>
          </a:p>
          <a:p>
            <a:pPr algn="l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zh-TW" sz="14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Arial" pitchFamily="34" charset="0"/>
                <a:sym typeface="Arial" pitchFamily="34" charset="0"/>
              </a:rPr>
              <a:t>ECMD</a:t>
            </a:r>
          </a:p>
        </p:txBody>
      </p:sp>
      <p:pic>
        <p:nvPicPr>
          <p:cNvPr id="8212" name="Picture 2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838200"/>
            <a:ext cx="3447156" cy="6019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8213" name="Picture 2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71129" y="5857876"/>
            <a:ext cx="610285" cy="588963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7097739" y="4786313"/>
            <a:ext cx="1633783" cy="341312"/>
            <a:chOff x="0" y="0"/>
            <a:chExt cx="1028" cy="214"/>
          </a:xfrm>
        </p:grpSpPr>
        <p:sp>
          <p:nvSpPr>
            <p:cNvPr id="10270" name="AutoShape 30"/>
            <p:cNvSpPr>
              <a:spLocks/>
            </p:cNvSpPr>
            <p:nvPr/>
          </p:nvSpPr>
          <p:spPr bwMode="auto">
            <a:xfrm>
              <a:off x="0" y="0"/>
              <a:ext cx="1028" cy="21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6592"/>
                </a:gs>
                <a:gs pos="50000">
                  <a:srgbClr val="0092D4"/>
                </a:gs>
                <a:gs pos="100000">
                  <a:srgbClr val="00AFFE"/>
                </a:gs>
              </a:gsLst>
              <a:lin ang="18900000" scaled="1"/>
            </a:gradFill>
            <a:ln w="9525" cap="flat">
              <a:noFill/>
              <a:round/>
              <a:headEnd type="none" w="med" len="med"/>
              <a:tailEnd type="none" w="med" len="med"/>
            </a:ln>
            <a:effectLst>
              <a:outerShdw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zh-TW" altLang="en-US">
                <a:ea typeface="新細明體" charset="-120"/>
                <a:cs typeface="+mn-cs"/>
              </a:endParaRPr>
            </a:p>
          </p:txBody>
        </p:sp>
        <p:sp>
          <p:nvSpPr>
            <p:cNvPr id="8223" name="Rectangle 31"/>
            <p:cNvSpPr>
              <a:spLocks/>
            </p:cNvSpPr>
            <p:nvPr/>
          </p:nvSpPr>
          <p:spPr bwMode="auto">
            <a:xfrm>
              <a:off x="43" y="10"/>
              <a:ext cx="952" cy="1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altLang="zh-TW" sz="1400" dirty="0">
                  <a:solidFill>
                    <a:srgbClr val="FFFFFF"/>
                  </a:solidFill>
                  <a:latin typeface="Arial Bold" charset="0"/>
                  <a:ea typeface="新細明體" pitchFamily="18" charset="-120"/>
                  <a:cs typeface="Arial Bold" charset="0"/>
                  <a:sym typeface="Arial Bold" charset="0"/>
                </a:rPr>
                <a:t>PLC &amp; HMI &amp; </a:t>
              </a:r>
              <a:r>
                <a:rPr lang="en-US" altLang="zh-TW" sz="1400" b="1" dirty="0">
                  <a:solidFill>
                    <a:srgbClr val="FFFFFF"/>
                  </a:solidFill>
                  <a:latin typeface="Lucida Grande" charset="0"/>
                  <a:ea typeface="新細明體" pitchFamily="18" charset="-120"/>
                  <a:cs typeface="Arial Bold" charset="0"/>
                  <a:sym typeface="Lucida Grande" charset="0"/>
                </a:rPr>
                <a:t>IPS</a:t>
              </a:r>
            </a:p>
          </p:txBody>
        </p:sp>
      </p:grpSp>
      <p:pic>
        <p:nvPicPr>
          <p:cNvPr id="8215" name="Picture 3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40151" y="5500689"/>
            <a:ext cx="810534" cy="64928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8216" name="Picture 3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45543" y="1676401"/>
            <a:ext cx="828016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7" name="Rectangle 37"/>
          <p:cNvSpPr>
            <a:spLocks/>
          </p:cNvSpPr>
          <p:nvPr/>
        </p:nvSpPr>
        <p:spPr bwMode="auto">
          <a:xfrm>
            <a:off x="348053" y="328613"/>
            <a:ext cx="9306843" cy="533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altLang="zh-TW" sz="3200" dirty="0">
                <a:solidFill>
                  <a:srgbClr val="0099FF"/>
                </a:solidFill>
                <a:latin typeface="Arial Bold" charset="0"/>
                <a:ea typeface="新細明體" pitchFamily="18" charset="-120"/>
                <a:cs typeface="Arial Bold" charset="0"/>
                <a:sym typeface="Arial Bold" charset="0"/>
              </a:rPr>
              <a:t>Products &amp; Solutions</a:t>
            </a:r>
          </a:p>
        </p:txBody>
      </p:sp>
      <p:sp>
        <p:nvSpPr>
          <p:cNvPr id="8218" name="Rectangle 38"/>
          <p:cNvSpPr>
            <a:spLocks/>
          </p:cNvSpPr>
          <p:nvPr/>
        </p:nvSpPr>
        <p:spPr bwMode="auto">
          <a:xfrm>
            <a:off x="257464" y="6597650"/>
            <a:ext cx="1805426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38100" tIns="38100" rIns="38100" bIns="38100" anchor="b"/>
          <a:lstStyle/>
          <a:p>
            <a:pPr algn="l"/>
            <a:r>
              <a:rPr lang="en-US" altLang="zh-TW" sz="1000">
                <a:solidFill>
                  <a:srgbClr val="4D4D4D"/>
                </a:solidFill>
                <a:latin typeface="Arial" pitchFamily="34" charset="0"/>
                <a:ea typeface="新細明體" pitchFamily="18" charset="-120"/>
                <a:cs typeface="Arial" pitchFamily="34" charset="0"/>
                <a:sym typeface="Arial" pitchFamily="34" charset="0"/>
              </a:rPr>
              <a:t>Delta Confidential</a:t>
            </a:r>
          </a:p>
        </p:txBody>
      </p:sp>
      <p:sp>
        <p:nvSpPr>
          <p:cNvPr id="8219" name="Rectangle 39"/>
          <p:cNvSpPr>
            <a:spLocks/>
          </p:cNvSpPr>
          <p:nvPr/>
        </p:nvSpPr>
        <p:spPr bwMode="auto">
          <a:xfrm>
            <a:off x="0" y="836613"/>
            <a:ext cx="3459870" cy="60213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25400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TW" altLang="en-US">
              <a:ea typeface="新細明體" pitchFamily="18" charset="-120"/>
            </a:endParaRPr>
          </a:p>
        </p:txBody>
      </p:sp>
      <p:pic>
        <p:nvPicPr>
          <p:cNvPr id="8220" name="圖片 41" descr="DVP Family-3 copy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5328" y="5630863"/>
            <a:ext cx="1288908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1" name="Rectangle 33"/>
          <p:cNvSpPr>
            <a:spLocks/>
          </p:cNvSpPr>
          <p:nvPr/>
        </p:nvSpPr>
        <p:spPr bwMode="auto">
          <a:xfrm>
            <a:off x="8577362" y="5105400"/>
            <a:ext cx="130956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l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zh-TW" sz="14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Arial" pitchFamily="34" charset="0"/>
                <a:sym typeface="Arial" pitchFamily="34" charset="0"/>
              </a:rPr>
              <a:t>DVP (PLC)</a:t>
            </a:r>
          </a:p>
          <a:p>
            <a:pPr algn="l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zh-TW" sz="14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Arial" pitchFamily="34" charset="0"/>
                <a:sym typeface="Arial" pitchFamily="34" charset="0"/>
              </a:rPr>
              <a:t>DOP (HMI)</a:t>
            </a:r>
          </a:p>
          <a:p>
            <a:pPr algn="l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zh-TW" sz="14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Arial" pitchFamily="34" charset="0"/>
                <a:sym typeface="Arial" pitchFamily="34" charset="0"/>
              </a:rPr>
              <a:t>PMC (IPS)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 descr="bg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" y="4965700"/>
            <a:ext cx="99060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10" descr="ED-家族照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606" y="1728216"/>
            <a:ext cx="3123119" cy="2996184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3274725" y="1524000"/>
            <a:ext cx="662968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ru-RU" altLang="zh-TW" sz="1800" dirty="0" smtClean="0"/>
              <a:t>Частотно-регулируемый привод </a:t>
            </a:r>
            <a:r>
              <a:rPr lang="ru-RU" altLang="zh-TW" sz="1800" dirty="0" err="1" smtClean="0"/>
              <a:t>лебедик</a:t>
            </a:r>
            <a:r>
              <a:rPr lang="ru-RU" altLang="zh-TW" sz="1800" dirty="0" smtClean="0"/>
              <a:t> </a:t>
            </a:r>
            <a:r>
              <a:rPr lang="en-US" altLang="zh-TW" sz="1800" dirty="0" smtClean="0"/>
              <a:t>– VFD-ED</a:t>
            </a:r>
            <a:endParaRPr lang="en-US" altLang="zh-TW" sz="1800" dirty="0" smtClean="0"/>
          </a:p>
          <a:p>
            <a:pPr>
              <a:buFont typeface="Wingdings" pitchFamily="2" charset="2"/>
              <a:buChar char="Ø"/>
            </a:pPr>
            <a:r>
              <a:rPr lang="ru-RU" altLang="zh-TW" sz="1800" dirty="0" smtClean="0"/>
              <a:t> Диапазон мощностей</a:t>
            </a:r>
            <a:r>
              <a:rPr lang="en-US" altLang="zh-TW" sz="1800" dirty="0" smtClean="0"/>
              <a:t>: </a:t>
            </a:r>
            <a:r>
              <a:rPr lang="ru-RU" altLang="zh-TW" sz="1800" dirty="0" smtClean="0"/>
              <a:t>    </a:t>
            </a:r>
            <a:r>
              <a:rPr lang="en-US" altLang="zh-TW" sz="1800" dirty="0" smtClean="0"/>
              <a:t>230VAC </a:t>
            </a:r>
            <a:r>
              <a:rPr lang="en-US" altLang="zh-TW" sz="1800" dirty="0" smtClean="0"/>
              <a:t>2.2~37kW</a:t>
            </a:r>
          </a:p>
          <a:p>
            <a:pPr lvl="3"/>
            <a:r>
              <a:rPr lang="ru-RU" altLang="zh-TW" sz="1800" dirty="0" smtClean="0"/>
              <a:t> </a:t>
            </a:r>
            <a:r>
              <a:rPr lang="en-US" altLang="zh-TW" sz="1800" dirty="0" smtClean="0"/>
              <a:t> </a:t>
            </a:r>
            <a:r>
              <a:rPr lang="ru-RU" altLang="zh-TW" sz="1800" dirty="0" smtClean="0"/>
              <a:t>		</a:t>
            </a:r>
            <a:r>
              <a:rPr lang="en-US" altLang="zh-TW" sz="1800" dirty="0" smtClean="0"/>
              <a:t>  </a:t>
            </a:r>
            <a:r>
              <a:rPr lang="en-US" altLang="zh-TW" sz="1800" dirty="0" smtClean="0"/>
              <a:t>460VAC 4.0~75kW</a:t>
            </a:r>
          </a:p>
          <a:p>
            <a:pPr>
              <a:buFont typeface="Wingdings" pitchFamily="2" charset="2"/>
              <a:buChar char="Ø"/>
            </a:pPr>
            <a:r>
              <a:rPr lang="ru-RU" altLang="zh-TW" sz="1800" dirty="0" smtClean="0"/>
              <a:t> Работа с двигателями</a:t>
            </a:r>
            <a:r>
              <a:rPr lang="en-US" altLang="zh-TW" sz="1800" dirty="0" smtClean="0"/>
              <a:t>: </a:t>
            </a:r>
            <a:r>
              <a:rPr lang="ru-RU" altLang="zh-TW" sz="1800" dirty="0" smtClean="0"/>
              <a:t>Асинхронными</a:t>
            </a:r>
            <a:r>
              <a:rPr lang="en-US" altLang="zh-TW" sz="1800" dirty="0" smtClean="0"/>
              <a:t> </a:t>
            </a:r>
            <a:r>
              <a:rPr lang="en-US" altLang="zh-TW" sz="1800" dirty="0" smtClean="0"/>
              <a:t>(IM)</a:t>
            </a:r>
          </a:p>
          <a:p>
            <a:r>
              <a:rPr lang="en-US" altLang="zh-TW" sz="1800" dirty="0" smtClean="0"/>
              <a:t>                                       </a:t>
            </a:r>
            <a:r>
              <a:rPr lang="ru-RU" altLang="zh-TW" sz="1800" dirty="0" smtClean="0"/>
              <a:t> </a:t>
            </a:r>
            <a:r>
              <a:rPr lang="ru-RU" altLang="zh-TW" sz="1800" dirty="0" smtClean="0"/>
              <a:t>  Синхронными </a:t>
            </a:r>
            <a:r>
              <a:rPr lang="en-US" altLang="zh-TW" sz="1800" dirty="0" smtClean="0"/>
              <a:t> </a:t>
            </a:r>
            <a:r>
              <a:rPr lang="en-US" altLang="zh-TW" sz="1800" dirty="0" smtClean="0"/>
              <a:t>(PM)</a:t>
            </a:r>
          </a:p>
          <a:p>
            <a:pPr>
              <a:buFont typeface="Wingdings" pitchFamily="2" charset="2"/>
              <a:buChar char="Ø"/>
            </a:pPr>
            <a:r>
              <a:rPr lang="ru-RU" altLang="zh-TW" sz="1800" dirty="0" smtClean="0"/>
              <a:t> Работа как без обратной связи </a:t>
            </a:r>
            <a:r>
              <a:rPr lang="en-US" altLang="zh-TW" sz="1800" dirty="0" smtClean="0"/>
              <a:t>(</a:t>
            </a:r>
            <a:r>
              <a:rPr lang="ru-RU" altLang="zh-TW" sz="1800" dirty="0" smtClean="0"/>
              <a:t>без </a:t>
            </a:r>
            <a:r>
              <a:rPr lang="ru-RU" altLang="zh-TW" sz="1800" dirty="0" err="1" smtClean="0"/>
              <a:t>энкодера</a:t>
            </a:r>
            <a:r>
              <a:rPr lang="ru-RU" altLang="zh-TW" sz="1800" dirty="0" smtClean="0"/>
              <a:t>, только для </a:t>
            </a:r>
            <a:r>
              <a:rPr lang="en-US" altLang="zh-TW" sz="1800" dirty="0" smtClean="0"/>
              <a:t>IM</a:t>
            </a:r>
            <a:r>
              <a:rPr lang="en-US" altLang="zh-TW" sz="1800" dirty="0" smtClean="0"/>
              <a:t>)</a:t>
            </a:r>
            <a:r>
              <a:rPr lang="ru-RU" altLang="zh-TW" sz="1800" dirty="0" smtClean="0"/>
              <a:t>,</a:t>
            </a:r>
            <a:r>
              <a:rPr lang="en-US" altLang="zh-TW" sz="1800" dirty="0" smtClean="0"/>
              <a:t> </a:t>
            </a:r>
            <a:r>
              <a:rPr lang="ru-RU" altLang="zh-TW" sz="1800" dirty="0" smtClean="0"/>
              <a:t>так и с обратной связью</a:t>
            </a:r>
            <a:r>
              <a:rPr lang="en-US" altLang="zh-TW" sz="1800" dirty="0" smtClean="0"/>
              <a:t> (</a:t>
            </a:r>
            <a:r>
              <a:rPr lang="ru-RU" altLang="zh-TW" sz="1800" dirty="0" smtClean="0"/>
              <a:t>с </a:t>
            </a:r>
            <a:r>
              <a:rPr lang="ru-RU" altLang="zh-TW" sz="1800" dirty="0" err="1" smtClean="0"/>
              <a:t>энкодером</a:t>
            </a:r>
            <a:r>
              <a:rPr lang="ru-RU" altLang="zh-TW" sz="1800" dirty="0" smtClean="0"/>
              <a:t> для </a:t>
            </a:r>
            <a:r>
              <a:rPr lang="en-US" altLang="zh-TW" sz="1800" dirty="0" smtClean="0"/>
              <a:t>PM &amp; IM)</a:t>
            </a:r>
            <a:endParaRPr lang="en-US" altLang="zh-TW" sz="1800" dirty="0" smtClean="0"/>
          </a:p>
          <a:p>
            <a:pPr>
              <a:buFont typeface="Wingdings" pitchFamily="2" charset="2"/>
              <a:buChar char="Ø"/>
            </a:pPr>
            <a:r>
              <a:rPr lang="ru-RU" altLang="zh-TW" sz="1800" dirty="0" smtClean="0"/>
              <a:t> Опциональная плата сигнала </a:t>
            </a:r>
            <a:r>
              <a:rPr lang="ru-RU" altLang="zh-TW" sz="1800" dirty="0" err="1" smtClean="0"/>
              <a:t>энкодерв</a:t>
            </a:r>
            <a:r>
              <a:rPr lang="en-US" altLang="zh-TW" sz="1800" dirty="0" smtClean="0"/>
              <a:t> </a:t>
            </a:r>
            <a:r>
              <a:rPr lang="en-US" altLang="zh-TW" sz="1800" dirty="0" smtClean="0"/>
              <a:t>(line-driver, open-collector, </a:t>
            </a:r>
            <a:r>
              <a:rPr lang="en-US" altLang="zh-TW" sz="1800" dirty="0" smtClean="0"/>
              <a:t>HEIDENHAIN</a:t>
            </a:r>
            <a:r>
              <a:rPr lang="ru-RU" altLang="zh-TW" sz="1800" dirty="0" smtClean="0"/>
              <a:t> </a:t>
            </a:r>
            <a:r>
              <a:rPr lang="en-US" altLang="zh-TW" sz="1800" dirty="0" smtClean="0"/>
              <a:t> </a:t>
            </a:r>
            <a:r>
              <a:rPr lang="en-US" altLang="zh-TW" sz="1800" dirty="0" smtClean="0"/>
              <a:t>ERN 1387, ECN 1313, </a:t>
            </a:r>
            <a:r>
              <a:rPr lang="en-US" altLang="zh-TW" sz="1800" dirty="0" err="1" smtClean="0"/>
              <a:t>Endat</a:t>
            </a:r>
            <a:r>
              <a:rPr lang="en-US" altLang="zh-TW" sz="1800" dirty="0" smtClean="0"/>
              <a:t> 2.1, HIPERFACE,…)</a:t>
            </a:r>
          </a:p>
          <a:p>
            <a:pPr>
              <a:buFont typeface="Wingdings" pitchFamily="2" charset="2"/>
              <a:buChar char="Ø"/>
            </a:pPr>
            <a:r>
              <a:rPr lang="ru-RU" altLang="zh-TW" sz="1800" dirty="0" smtClean="0"/>
              <a:t> </a:t>
            </a:r>
            <a:r>
              <a:rPr lang="en-US" altLang="zh-TW" sz="1800" dirty="0" smtClean="0"/>
              <a:t>EPS </a:t>
            </a:r>
            <a:r>
              <a:rPr lang="en-US" altLang="zh-TW" sz="1800" dirty="0" smtClean="0"/>
              <a:t>(Emergency Power Supply) </a:t>
            </a:r>
            <a:r>
              <a:rPr lang="ru-RU" altLang="zh-TW" sz="1800" dirty="0" smtClean="0"/>
              <a:t>– непосредственное подключение батарейного питания;</a:t>
            </a:r>
            <a:endParaRPr lang="en-US" altLang="zh-TW" sz="1800" dirty="0" smtClean="0"/>
          </a:p>
          <a:p>
            <a:pPr>
              <a:buFont typeface="Wingdings" pitchFamily="2" charset="2"/>
              <a:buChar char="Ø"/>
            </a:pPr>
            <a:r>
              <a:rPr lang="ru-RU" altLang="zh-TW" sz="1800" dirty="0" smtClean="0"/>
              <a:t> Статическое и динамическое </a:t>
            </a:r>
            <a:r>
              <a:rPr lang="ru-RU" altLang="zh-TW" sz="1800" dirty="0" err="1" smtClean="0"/>
              <a:t>автотестирование</a:t>
            </a:r>
            <a:r>
              <a:rPr lang="ru-RU" altLang="zh-TW" sz="1800" dirty="0" smtClean="0"/>
              <a:t> двигателей;</a:t>
            </a:r>
            <a:endParaRPr lang="en-US" altLang="zh-TW" sz="1800" dirty="0" smtClean="0"/>
          </a:p>
          <a:p>
            <a:pPr>
              <a:buFont typeface="Wingdings" pitchFamily="2" charset="2"/>
              <a:buChar char="Ø"/>
            </a:pPr>
            <a:r>
              <a:rPr lang="ru-RU" altLang="zh-TW" sz="1800" dirty="0" smtClean="0"/>
              <a:t> </a:t>
            </a:r>
            <a:r>
              <a:rPr lang="ru-RU" altLang="zh-TW" sz="1800" dirty="0" smtClean="0"/>
              <a:t>Встроенный порт</a:t>
            </a:r>
            <a:r>
              <a:rPr lang="en-US" altLang="zh-TW" sz="1800" dirty="0" smtClean="0"/>
              <a:t> </a:t>
            </a:r>
            <a:r>
              <a:rPr lang="en-US" altLang="zh-TW" sz="1800" dirty="0" smtClean="0"/>
              <a:t>MODBUS </a:t>
            </a:r>
            <a:r>
              <a:rPr lang="en-US" altLang="zh-TW" sz="1800" dirty="0" smtClean="0"/>
              <a:t>RS-485</a:t>
            </a:r>
            <a:endParaRPr lang="en-US" altLang="zh-TW" sz="1800" dirty="0" smtClean="0"/>
          </a:p>
          <a:p>
            <a:pPr>
              <a:buFont typeface="Wingdings" pitchFamily="2" charset="2"/>
              <a:buChar char="Ø"/>
            </a:pPr>
            <a:r>
              <a:rPr lang="ru-RU" altLang="zh-TW" sz="1800" dirty="0" smtClean="0"/>
              <a:t> </a:t>
            </a:r>
            <a:r>
              <a:rPr lang="ru-RU" altLang="zh-TW" sz="1800" dirty="0" smtClean="0"/>
              <a:t>Встроенный тормозной прерыватель для моделей до</a:t>
            </a:r>
            <a:r>
              <a:rPr lang="en-US" altLang="zh-TW" sz="1800" dirty="0" smtClean="0"/>
              <a:t> 3</a:t>
            </a:r>
            <a:r>
              <a:rPr lang="ru-RU" altLang="zh-TW" sz="1800" dirty="0" smtClean="0"/>
              <a:t>0кВт</a:t>
            </a:r>
            <a:endParaRPr lang="en-US" altLang="zh-TW" sz="1800" dirty="0" smtClean="0"/>
          </a:p>
          <a:p>
            <a:pPr>
              <a:buFont typeface="Wingdings" pitchFamily="2" charset="2"/>
              <a:buChar char="Ø"/>
            </a:pPr>
            <a:r>
              <a:rPr lang="ru-RU" altLang="zh-TW" sz="1800" dirty="0" smtClean="0"/>
              <a:t> </a:t>
            </a:r>
            <a:r>
              <a:rPr lang="en-US" altLang="zh-TW" sz="1800" b="1" dirty="0" smtClean="0"/>
              <a:t>STO </a:t>
            </a:r>
            <a:r>
              <a:rPr lang="en-US" altLang="zh-TW" sz="1800" b="1" dirty="0" smtClean="0"/>
              <a:t>SIL2 </a:t>
            </a:r>
            <a:r>
              <a:rPr lang="en-US" altLang="zh-TW" sz="1800" dirty="0" smtClean="0"/>
              <a:t>(</a:t>
            </a:r>
            <a:r>
              <a:rPr lang="ru-RU" altLang="zh-TW" sz="1800" dirty="0" smtClean="0"/>
              <a:t>в процессе сертификации</a:t>
            </a:r>
            <a:r>
              <a:rPr lang="en-US" altLang="zh-TW" sz="1800" dirty="0" smtClean="0"/>
              <a:t>)</a:t>
            </a:r>
            <a:endParaRPr lang="en-US" altLang="zh-TW" sz="1800" dirty="0" smtClean="0"/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1447006" y="342900"/>
            <a:ext cx="72723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Основные характеристики</a:t>
            </a:r>
            <a:endParaRPr kumimoji="1" lang="en-US" altLang="zh-TW" sz="3200" b="1" i="0" u="none" strike="noStrike" kern="0" cap="none" spc="0" normalizeH="0" baseline="0" noProof="0" dirty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875" y="333376"/>
            <a:ext cx="151299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/>
          </p:cNvSpPr>
          <p:nvPr/>
        </p:nvSpPr>
        <p:spPr bwMode="auto">
          <a:xfrm>
            <a:off x="257464" y="6597650"/>
            <a:ext cx="1805426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38100" tIns="38100" rIns="38100" bIns="38100" anchor="b"/>
          <a:lstStyle/>
          <a:p>
            <a:pPr algn="l"/>
            <a:r>
              <a:rPr lang="en-US" altLang="zh-TW" sz="1000">
                <a:solidFill>
                  <a:srgbClr val="4D4D4D"/>
                </a:solidFill>
                <a:latin typeface="Arial" pitchFamily="34" charset="0"/>
                <a:ea typeface="新細明體" pitchFamily="18" charset="-120"/>
                <a:cs typeface="Arial" pitchFamily="34" charset="0"/>
                <a:sym typeface="Arial" pitchFamily="34" charset="0"/>
              </a:rPr>
              <a:t>Delta Confidential</a:t>
            </a:r>
          </a:p>
        </p:txBody>
      </p:sp>
      <p:graphicFrame>
        <p:nvGraphicFramePr>
          <p:cNvPr id="17411" name="Group 3"/>
          <p:cNvGraphicFramePr>
            <a:graphicFrameLocks noGrp="1"/>
          </p:cNvGraphicFramePr>
          <p:nvPr/>
        </p:nvGraphicFramePr>
        <p:xfrm>
          <a:off x="608696" y="1905000"/>
          <a:ext cx="8776022" cy="2750249"/>
        </p:xfrm>
        <a:graphic>
          <a:graphicData uri="http://schemas.openxmlformats.org/drawingml/2006/table">
            <a:tbl>
              <a:tblPr/>
              <a:tblGrid>
                <a:gridCol w="2477692"/>
                <a:gridCol w="3148371"/>
                <a:gridCol w="3149959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新細明體" charset="-120"/>
                          <a:sym typeface="Lucida Grande" charset="0"/>
                        </a:rPr>
                        <a:t>　</a:t>
                      </a:r>
                    </a:p>
                  </a:txBody>
                  <a:tcPr marL="38143" marR="38143" marT="38100" marB="3810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新細明體" charset="-120"/>
                          <a:cs typeface="Arial Bold" charset="0"/>
                          <a:sym typeface="Arial Bold" charset="0"/>
                        </a:rPr>
                        <a:t>Delta ED</a:t>
                      </a:r>
                    </a:p>
                  </a:txBody>
                  <a:tcPr marL="38143" marR="38143" marT="38100" marB="3810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TW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新細明體" charset="-120"/>
                          <a:cs typeface="Arial Bold" charset="0"/>
                          <a:sym typeface="Arial Bold" charset="0"/>
                        </a:rPr>
                        <a:t>Yaskawa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old" charset="0"/>
                        <a:ea typeface="新細明體" charset="-120"/>
                        <a:cs typeface="Arial Bold" charset="0"/>
                        <a:sym typeface="Arial Bold" charset="0"/>
                      </a:endParaRPr>
                    </a:p>
                  </a:txBody>
                  <a:tcPr marL="38143" marR="38143" marT="38100" marB="3810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9B7"/>
                    </a:solidFill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新細明體" charset="-120"/>
                          <a:cs typeface="Arial Bold" charset="0"/>
                          <a:sym typeface="Arial Bold" charset="0"/>
                        </a:rPr>
                        <a:t>IGBT-</a:t>
                      </a:r>
                      <a:r>
                        <a:rPr kumimoji="0" lang="ru-RU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新細明體" charset="-120"/>
                          <a:cs typeface="Arial Bold" charset="0"/>
                          <a:sym typeface="Arial Bold" charset="0"/>
                        </a:rPr>
                        <a:t>транзисторы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old" charset="0"/>
                        <a:ea typeface="新細明體" charset="-120"/>
                        <a:cs typeface="Arial Bold" charset="0"/>
                        <a:sym typeface="Arial Bold" charset="0"/>
                      </a:endParaRPr>
                    </a:p>
                  </a:txBody>
                  <a:tcPr marL="38143" marR="38143" marT="38100" marB="3810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新細明體" charset="-120"/>
                          <a:cs typeface="Arial Bold" charset="0"/>
                          <a:sym typeface="Arial Bold" charset="0"/>
                        </a:rPr>
                        <a:t>10 </a:t>
                      </a:r>
                      <a:r>
                        <a:rPr kumimoji="0" lang="ru-RU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新細明體" charset="-120"/>
                          <a:cs typeface="Arial Bold" charset="0"/>
                          <a:sym typeface="Arial Bold" charset="0"/>
                        </a:rPr>
                        <a:t>лет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old" charset="0"/>
                        <a:ea typeface="新細明體" charset="-120"/>
                        <a:cs typeface="Arial Bold" charset="0"/>
                        <a:sym typeface="Arial Bold" charset="0"/>
                      </a:endParaRPr>
                    </a:p>
                  </a:txBody>
                  <a:tcPr marL="38143" marR="38143" marT="38100" marB="3810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新細明體" charset="-120"/>
                          <a:sym typeface="Arial Bold" charset="0"/>
                        </a:rPr>
                        <a:t>10 </a:t>
                      </a:r>
                      <a:r>
                        <a:rPr kumimoji="0" lang="ru-RU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新細明體" charset="-120"/>
                          <a:sym typeface="Arial Bold" charset="0"/>
                        </a:rPr>
                        <a:t>лет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old" charset="0"/>
                        <a:ea typeface="新細明體" charset="-120"/>
                        <a:sym typeface="Arial Bold" charset="0"/>
                      </a:endParaRPr>
                    </a:p>
                  </a:txBody>
                  <a:tcPr marL="38143" marR="38143" marT="38100" marB="3810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新細明體" charset="-120"/>
                          <a:cs typeface="Arial Bold" charset="0"/>
                          <a:sym typeface="Arial Bold" charset="0"/>
                        </a:rPr>
                        <a:t>Электролитические конденсаторы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old" charset="0"/>
                        <a:ea typeface="新細明體" charset="-120"/>
                        <a:cs typeface="Arial Bold" charset="0"/>
                        <a:sym typeface="Arial Bold" charset="0"/>
                      </a:endParaRPr>
                    </a:p>
                  </a:txBody>
                  <a:tcPr marL="38143" marR="38143" marT="38100" marB="3810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新細明體" charset="-120"/>
                          <a:cs typeface="Arial Bold" charset="0"/>
                          <a:sym typeface="Arial Bold" charset="0"/>
                        </a:rPr>
                        <a:t>8 </a:t>
                      </a:r>
                      <a:r>
                        <a:rPr kumimoji="0" lang="ru-RU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新細明體" charset="-120"/>
                          <a:cs typeface="Arial Bold" charset="0"/>
                          <a:sym typeface="Arial Bold" charset="0"/>
                        </a:rPr>
                        <a:t>лет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old" charset="0"/>
                        <a:ea typeface="新細明體" charset="-120"/>
                        <a:cs typeface="Arial Bold" charset="0"/>
                        <a:sym typeface="Arial Bold" charset="0"/>
                      </a:endParaRPr>
                    </a:p>
                  </a:txBody>
                  <a:tcPr marL="38143" marR="38143" marT="38100" marB="3810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old" charset="0"/>
                        <a:ea typeface="新細明體" charset="-120"/>
                        <a:cs typeface="Arial Bold" charset="0"/>
                        <a:sym typeface="Arial Bold" charset="0"/>
                      </a:endParaRPr>
                    </a:p>
                  </a:txBody>
                  <a:tcPr marL="38143" marR="38143" marT="38100" marB="3810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新細明體" charset="-120"/>
                          <a:cs typeface="Arial Bold" charset="0"/>
                          <a:sym typeface="Arial Bold" charset="0"/>
                        </a:rPr>
                        <a:t>Вентиляторы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old" charset="0"/>
                        <a:ea typeface="新細明體" charset="-120"/>
                        <a:cs typeface="Arial Bold" charset="0"/>
                        <a:sym typeface="Arial Bold" charset="0"/>
                      </a:endParaRPr>
                    </a:p>
                  </a:txBody>
                  <a:tcPr marL="38143" marR="38143" marT="38100" marB="3810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新細明體" charset="-120"/>
                          <a:cs typeface="Arial Bold" charset="0"/>
                          <a:sym typeface="Arial Bold" charset="0"/>
                        </a:rPr>
                        <a:t>5 </a:t>
                      </a:r>
                      <a:r>
                        <a:rPr kumimoji="0" lang="ru-RU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新細明體" charset="-120"/>
                          <a:cs typeface="Arial Bold" charset="0"/>
                          <a:sym typeface="Arial Bold" charset="0"/>
                        </a:rPr>
                        <a:t>лет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old" charset="0"/>
                        <a:ea typeface="新細明體" charset="-120"/>
                        <a:cs typeface="Arial Bold" charset="0"/>
                        <a:sym typeface="Arial Bold" charset="0"/>
                      </a:endParaRPr>
                    </a:p>
                  </a:txBody>
                  <a:tcPr marL="38143" marR="38143" marT="38100" marB="3810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old" charset="0"/>
                        <a:ea typeface="新細明體" charset="-120"/>
                        <a:cs typeface="Arial Bold" charset="0"/>
                        <a:sym typeface="Arial Bold" charset="0"/>
                      </a:endParaRPr>
                    </a:p>
                  </a:txBody>
                  <a:tcPr marL="38143" marR="38143" marT="38100" marB="3810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4362" name="Rectangle 47"/>
          <p:cNvSpPr>
            <a:spLocks/>
          </p:cNvSpPr>
          <p:nvPr/>
        </p:nvSpPr>
        <p:spPr bwMode="auto">
          <a:xfrm>
            <a:off x="605518" y="1290638"/>
            <a:ext cx="825155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marL="227013" indent="-227013" algn="l">
              <a:spcBef>
                <a:spcPts val="1200"/>
              </a:spcBef>
              <a:buClr>
                <a:srgbClr val="262626"/>
              </a:buClr>
              <a:buSzPct val="100000"/>
              <a:buFont typeface="Arial" pitchFamily="34" charset="0"/>
              <a:buChar char="•"/>
            </a:pPr>
            <a:r>
              <a:rPr lang="ru-RU" altLang="zh-TW" sz="2400" dirty="0" smtClean="0">
                <a:solidFill>
                  <a:srgbClr val="262626"/>
                </a:solidFill>
                <a:latin typeface="Arial Bold" charset="0"/>
                <a:ea typeface="新細明體" pitchFamily="18" charset="-120"/>
                <a:cs typeface="Arial Bold" charset="0"/>
                <a:sym typeface="Arial Bold" charset="0"/>
              </a:rPr>
              <a:t>Долгий срок службы ключевых компонентов</a:t>
            </a:r>
            <a:endParaRPr lang="en-US" altLang="zh-TW" sz="2400" dirty="0">
              <a:solidFill>
                <a:srgbClr val="262626"/>
              </a:solidFill>
              <a:latin typeface="Arial Bold" charset="0"/>
              <a:ea typeface="新細明體" pitchFamily="18" charset="-120"/>
              <a:cs typeface="Arial Bold" charset="0"/>
              <a:sym typeface="Arial Bold" charset="0"/>
            </a:endParaRPr>
          </a:p>
        </p:txBody>
      </p:sp>
      <p:sp>
        <p:nvSpPr>
          <p:cNvPr id="14363" name="Rectangle 48"/>
          <p:cNvSpPr>
            <a:spLocks/>
          </p:cNvSpPr>
          <p:nvPr/>
        </p:nvSpPr>
        <p:spPr bwMode="auto">
          <a:xfrm>
            <a:off x="348053" y="328613"/>
            <a:ext cx="9306843" cy="533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ru-RU" altLang="zh-TW" sz="3200" dirty="0" smtClean="0">
                <a:solidFill>
                  <a:srgbClr val="0099FF"/>
                </a:solidFill>
                <a:latin typeface="Arial Bold" charset="0"/>
                <a:cs typeface="Arial Bold" charset="0"/>
                <a:sym typeface="Arial Bold" charset="0"/>
              </a:rPr>
              <a:t>Высокая надежность</a:t>
            </a:r>
            <a:endParaRPr lang="en-US" altLang="zh-TW" sz="3200" dirty="0">
              <a:solidFill>
                <a:srgbClr val="0099FF"/>
              </a:solidFill>
              <a:latin typeface="Arial Bold" charset="0"/>
              <a:ea typeface="新細明體" pitchFamily="18" charset="-120"/>
              <a:cs typeface="Arial Bold" charset="0"/>
              <a:sym typeface="Arial Bold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6" name="投影片編號版面配置區 1"/>
          <p:cNvSpPr txBox="1">
            <a:spLocks noGrp="1"/>
          </p:cNvSpPr>
          <p:nvPr/>
        </p:nvSpPr>
        <p:spPr bwMode="auto">
          <a:xfrm>
            <a:off x="9480550" y="6357938"/>
            <a:ext cx="296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AD6C30F-D2C9-4A37-9B8C-959E4700824B}" type="slidenum">
              <a:rPr lang="en-US" altLang="zh-TW" sz="1400">
                <a:solidFill>
                  <a:srgbClr val="000000"/>
                </a:solidFill>
              </a:rPr>
              <a:pPr algn="r"/>
              <a:t>6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82598" y="1050221"/>
          <a:ext cx="8660607" cy="4463473"/>
        </p:xfrm>
        <a:graphic>
          <a:graphicData uri="http://schemas.openxmlformats.org/drawingml/2006/table">
            <a:tbl>
              <a:tblPr/>
              <a:tblGrid>
                <a:gridCol w="2218329"/>
                <a:gridCol w="2147426"/>
                <a:gridCol w="2147426"/>
                <a:gridCol w="2147426"/>
              </a:tblGrid>
              <a:tr h="171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Item/Series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VFD-VL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solidFill>
                            <a:srgbClr val="0000FF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VFD-ED-S</a:t>
                      </a:r>
                      <a:endParaRPr lang="zh-TW" altLang="zh-TW" sz="1200" b="1" kern="100" dirty="0">
                        <a:solidFill>
                          <a:srgbClr val="0000FF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b="1" kern="100" dirty="0" err="1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Yaskawa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L1000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171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altLang="zh-TW" sz="1200" b="1" kern="100" dirty="0" err="1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Мощностной</a:t>
                      </a:r>
                      <a:r>
                        <a:rPr lang="ru-RU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диапазон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1200" b="1" kern="100" dirty="0" smtClean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  <a:p>
                      <a:pPr algn="ctr"/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460VAC               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5.5~75kW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230VAC-1phase</a:t>
                      </a:r>
                      <a:r>
                        <a:rPr lang="en-US" altLang="zh-TW" sz="1200" b="1" kern="100" baseline="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2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.2~3.7kW</a:t>
                      </a:r>
                    </a:p>
                    <a:p>
                      <a:pPr algn="l"/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 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460VAC               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4.0~75kW</a:t>
                      </a:r>
                      <a:endParaRPr lang="zh-TW" altLang="zh-TW" sz="1200" b="1" kern="100" dirty="0" smtClean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  </a:t>
                      </a:r>
                    </a:p>
                    <a:p>
                      <a:pPr algn="l"/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  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460VAC               3.7~75kW</a:t>
                      </a:r>
                      <a:endParaRPr lang="zh-TW" altLang="zh-TW" sz="1200" b="1" kern="100" dirty="0" smtClean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171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solidFill>
                            <a:srgbClr val="0000FF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STO SIL2</a:t>
                      </a:r>
                      <a:endParaRPr lang="zh-TW" sz="1200" b="1" kern="100" dirty="0">
                        <a:solidFill>
                          <a:srgbClr val="0000FF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sz="1200" b="1" kern="100" dirty="0">
                        <a:solidFill>
                          <a:srgbClr val="0000FF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altLang="zh-TW" sz="1200" b="1" kern="100" dirty="0" smtClean="0">
                          <a:solidFill>
                            <a:srgbClr val="0000FF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Да</a:t>
                      </a:r>
                      <a:endParaRPr lang="zh-TW" sz="1200" b="1" kern="100" dirty="0">
                        <a:solidFill>
                          <a:srgbClr val="0000FF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altLang="zh-TW" sz="1200" b="1" kern="100" dirty="0" smtClean="0">
                          <a:solidFill>
                            <a:srgbClr val="0000FF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Да</a:t>
                      </a:r>
                      <a:endParaRPr lang="zh-TW" sz="1200" b="1" kern="100" dirty="0">
                        <a:solidFill>
                          <a:srgbClr val="0000FF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171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Тормозной прерыватель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Есть, до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22kW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Есть,</a:t>
                      </a:r>
                      <a:r>
                        <a:rPr lang="ru-RU" sz="1200" b="1" kern="100" baseline="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до 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30kW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Есть,</a:t>
                      </a:r>
                      <a:r>
                        <a:rPr lang="ru-RU" altLang="zh-TW" sz="1200" b="1" kern="100" baseline="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до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30kW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171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Встроенный</a:t>
                      </a:r>
                      <a:r>
                        <a:rPr lang="ru-RU" altLang="zh-TW" sz="1200" b="1" kern="100" baseline="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пульт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Yes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Yes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171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USB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191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Аналоговый</a:t>
                      </a:r>
                      <a:r>
                        <a:rPr lang="ru-RU" altLang="zh-TW" sz="1200" b="1" kern="100" baseline="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вход 4…20 мА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　</a:t>
                      </a: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171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Аналоговый вход 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±10V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2541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Напряжение</a:t>
                      </a:r>
                      <a:r>
                        <a:rPr lang="ru-RU" sz="1200" b="1" kern="100" baseline="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питания </a:t>
                      </a:r>
                      <a:r>
                        <a:rPr lang="ru-RU" sz="1200" b="1" kern="1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вх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±10V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С платы управления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С платы управления</a:t>
                      </a:r>
                      <a:endParaRPr lang="zh-TW" altLang="en-US" sz="1200" b="1" kern="1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С платы управления</a:t>
                      </a:r>
                      <a:endParaRPr lang="zh-TW" altLang="en-US" sz="1200" b="1" kern="1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334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RS485: </a:t>
                      </a:r>
                      <a:r>
                        <a:rPr lang="ru-RU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винтовой разъем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1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ru-RU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изолированный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)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1 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ru-RU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изолированный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)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171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RS485: RJ-45/RJ-11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RJ-11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RJ-45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171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CAN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1 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ru-RU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изолированный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)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1 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ru-RU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изолированный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)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171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Дискретные входы</a:t>
                      </a:r>
                      <a:r>
                        <a:rPr lang="ru-RU" sz="1200" b="1" kern="100" baseline="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ru-RU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MI</a:t>
                      </a:r>
                      <a:r>
                        <a:rPr lang="ru-RU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)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10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10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8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341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Релейные</a:t>
                      </a:r>
                      <a:r>
                        <a:rPr lang="ru-RU" sz="1200" b="1" kern="100" baseline="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выхода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  1A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3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341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Релейные</a:t>
                      </a:r>
                      <a:r>
                        <a:rPr lang="ru-RU" sz="1200" b="1" kern="100" baseline="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выхода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1A1B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299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Транзисторные</a:t>
                      </a:r>
                      <a:r>
                        <a:rPr lang="ru-RU" sz="1200" b="1" kern="100" baseline="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выхода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MO1 MO2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497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Аналоговый</a:t>
                      </a:r>
                      <a:r>
                        <a:rPr lang="ru-RU" altLang="zh-TW" sz="1200" b="1" kern="100" baseline="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выход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Опциональная плата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Встроенные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2 </a:t>
                      </a:r>
                      <a:r>
                        <a:rPr lang="ru-RU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канала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/>
                      </a:r>
                      <a:br>
                        <a:rPr lang="en-US" sz="1200" b="1" kern="100" dirty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</a:br>
                      <a:r>
                        <a:rPr lang="en-US" sz="1200" b="1" kern="100" dirty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-10v~+10v</a:t>
                      </a:r>
                      <a:br>
                        <a:rPr lang="en-US" sz="1200" b="1" kern="100" dirty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</a:br>
                      <a:r>
                        <a:rPr lang="en-US" sz="1200" b="1" kern="100" dirty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0v~+10v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Встроенные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2 </a:t>
                      </a:r>
                      <a:r>
                        <a:rPr lang="ru-RU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канала</a:t>
                      </a:r>
                      <a:endParaRPr lang="en-US" altLang="zh-TW" sz="1200" b="1" kern="100" dirty="0" smtClean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-10v~+10v</a:t>
                      </a:r>
                      <a:br>
                        <a:rPr lang="en-US" altLang="zh-TW" sz="12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</a:br>
                      <a:endParaRPr lang="zh-TW" sz="12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431800" y="5638800"/>
            <a:ext cx="8953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/>
              <a:t>*ED-S </a:t>
            </a:r>
            <a:r>
              <a:rPr lang="ru-RU" altLang="zh-TW" sz="1200" b="1" dirty="0" smtClean="0"/>
              <a:t>– лифтовой привод следующего поколения</a:t>
            </a:r>
            <a:endParaRPr lang="zh-TW" altLang="en-US" sz="1200" b="1" dirty="0"/>
          </a:p>
        </p:txBody>
      </p:sp>
      <p:sp>
        <p:nvSpPr>
          <p:cNvPr id="9" name="Rectangle 2"/>
          <p:cNvSpPr txBox="1">
            <a:spLocks/>
          </p:cNvSpPr>
          <p:nvPr/>
        </p:nvSpPr>
        <p:spPr bwMode="auto">
          <a:xfrm>
            <a:off x="1751806" y="304800"/>
            <a:ext cx="72723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Каналы ввода/вывода</a:t>
            </a:r>
            <a:endParaRPr kumimoji="1" lang="en-US" altLang="zh-TW" sz="3200" b="1" i="0" u="none" strike="noStrike" kern="0" cap="none" spc="0" normalizeH="0" baseline="0" noProof="0" dirty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E8F11-A5C5-42D5-9AEA-14B0106266FD}" type="slidenum">
              <a:rPr lang="zh-TW" altLang="en-US" smtClean="0"/>
              <a:pPr>
                <a:defRPr/>
              </a:pPr>
              <a:t>7</a:t>
            </a:fld>
            <a:endParaRPr lang="zh-TW" altLang="en-US" dirty="0"/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1186656" y="1143000"/>
            <a:ext cx="6051550" cy="83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2" tIns="45711" rIns="91422" bIns="45711">
            <a:spAutoFit/>
          </a:bodyPr>
          <a:lstStyle/>
          <a:p>
            <a:pPr marL="265113" indent="-265113">
              <a:spcBef>
                <a:spcPts val="1200"/>
              </a:spcBef>
              <a:buFont typeface="Wingdings" pitchFamily="2" charset="2"/>
              <a:buChar char="Ø"/>
            </a:pPr>
            <a:r>
              <a:rPr lang="ru-RU" altLang="zh-TW" sz="2400" b="1" dirty="0" err="1" smtClean="0">
                <a:solidFill>
                  <a:srgbClr val="0087DC"/>
                </a:solidFill>
                <a:latin typeface="微軟正黑體" pitchFamily="34" charset="-120"/>
                <a:ea typeface="微軟正黑體" pitchFamily="34" charset="-120"/>
              </a:rPr>
              <a:t>Быстрозаменяемые</a:t>
            </a:r>
            <a:r>
              <a:rPr lang="ru-RU" altLang="zh-TW" sz="2400" b="1" dirty="0" smtClean="0">
                <a:solidFill>
                  <a:srgbClr val="0087DC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br>
              <a:rPr lang="ru-RU" altLang="zh-TW" sz="2400" b="1" dirty="0" smtClean="0">
                <a:solidFill>
                  <a:srgbClr val="0087DC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ru-RU" altLang="zh-TW" sz="2400" b="1" dirty="0" smtClean="0">
                <a:solidFill>
                  <a:srgbClr val="0087DC"/>
                </a:solidFill>
                <a:latin typeface="微軟正黑體" pitchFamily="34" charset="-120"/>
                <a:ea typeface="微軟正黑體" pitchFamily="34" charset="-120"/>
              </a:rPr>
              <a:t>вентиляторы и конденсаторы</a:t>
            </a:r>
            <a:endParaRPr lang="en-US" altLang="zh-TW" sz="2400" b="1" dirty="0">
              <a:solidFill>
                <a:srgbClr val="0087D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Picture 5" descr="IED_CAP_FAN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1268" y="2209800"/>
            <a:ext cx="436333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VFD-VL-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6606" y="2743200"/>
            <a:ext cx="345770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/>
          </p:cNvSpPr>
          <p:nvPr/>
        </p:nvSpPr>
        <p:spPr bwMode="auto">
          <a:xfrm>
            <a:off x="1447006" y="342900"/>
            <a:ext cx="72723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Модульное</a:t>
            </a:r>
            <a:r>
              <a:rPr kumimoji="1" lang="ru-RU" altLang="zh-TW" sz="3200" b="1" i="0" u="none" strike="noStrike" kern="0" cap="none" spc="0" normalizeH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 исполнение</a:t>
            </a:r>
            <a:endParaRPr kumimoji="1" lang="en-US" altLang="zh-TW" sz="3200" b="1" i="0" u="none" strike="noStrike" kern="0" cap="none" spc="0" normalizeH="0" baseline="0" noProof="0" dirty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E8F11-A5C5-42D5-9AEA-14B0106266FD}" type="slidenum">
              <a:rPr lang="zh-TW" altLang="en-US" smtClean="0"/>
              <a:pPr>
                <a:defRPr/>
              </a:pPr>
              <a:t>8</a:t>
            </a:fld>
            <a:endParaRPr lang="zh-TW" altLang="en-US" dirty="0"/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233205" y="1066800"/>
            <a:ext cx="9291001" cy="83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2" tIns="45711" rIns="91422" bIns="45711">
            <a:spAutoFit/>
          </a:bodyPr>
          <a:lstStyle/>
          <a:p>
            <a:pPr marL="265113" indent="-265113">
              <a:spcBef>
                <a:spcPts val="1200"/>
              </a:spcBef>
              <a:buFont typeface="Wingdings" pitchFamily="2" charset="2"/>
              <a:buChar char="Ø"/>
            </a:pPr>
            <a:r>
              <a:rPr lang="ru-RU" altLang="zh-TW" sz="2400" b="1" dirty="0" smtClean="0">
                <a:solidFill>
                  <a:srgbClr val="0087DC"/>
                </a:solidFill>
                <a:latin typeface="微軟正黑體" pitchFamily="34" charset="-120"/>
                <a:ea typeface="微軟正黑體" pitchFamily="34" charset="-120"/>
              </a:rPr>
              <a:t> Компактный </a:t>
            </a:r>
            <a:r>
              <a:rPr lang="ru-RU" altLang="zh-TW" sz="2400" b="1" dirty="0" err="1" smtClean="0">
                <a:solidFill>
                  <a:srgbClr val="0087DC"/>
                </a:solidFill>
                <a:latin typeface="微軟正黑體" pitchFamily="34" charset="-120"/>
                <a:ea typeface="微軟正黑體" pitchFamily="34" charset="-120"/>
              </a:rPr>
              <a:t>конструктив</a:t>
            </a:r>
            <a:r>
              <a:rPr lang="ru-RU" altLang="zh-TW" sz="2400" b="1" dirty="0" smtClean="0">
                <a:solidFill>
                  <a:srgbClr val="0087DC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b="1" dirty="0" smtClean="0">
                <a:solidFill>
                  <a:srgbClr val="0087DC"/>
                </a:solidFill>
                <a:latin typeface="微軟正黑體" pitchFamily="34" charset="-120"/>
                <a:ea typeface="微軟正黑體" pitchFamily="34" charset="-120"/>
              </a:rPr>
              <a:t>ED-S </a:t>
            </a:r>
            <a:r>
              <a:rPr lang="ru-RU" altLang="zh-TW" sz="2400" b="1" dirty="0" smtClean="0">
                <a:solidFill>
                  <a:srgbClr val="0087DC"/>
                </a:solidFill>
                <a:latin typeface="微軟正黑體" pitchFamily="34" charset="-120"/>
                <a:ea typeface="微軟正黑體" pitchFamily="34" charset="-120"/>
              </a:rPr>
              <a:t>снижает требования к размеру шкафа управления</a:t>
            </a:r>
            <a:endParaRPr lang="en-US" altLang="zh-TW" sz="2400" b="1" dirty="0">
              <a:solidFill>
                <a:srgbClr val="0087D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Rectangle 2"/>
          <p:cNvSpPr txBox="1">
            <a:spLocks/>
          </p:cNvSpPr>
          <p:nvPr/>
        </p:nvSpPr>
        <p:spPr bwMode="auto">
          <a:xfrm>
            <a:off x="1447006" y="342900"/>
            <a:ext cx="72723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TW" sz="3200" b="1" kern="0" noProof="0" dirty="0" smtClean="0">
                <a:solidFill>
                  <a:srgbClr val="0099FF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Компактный </a:t>
            </a:r>
            <a:r>
              <a:rPr lang="ru-RU" altLang="zh-TW" sz="3200" b="1" kern="0" noProof="0" dirty="0" err="1" smtClean="0">
                <a:solidFill>
                  <a:srgbClr val="0099FF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конструктив</a:t>
            </a:r>
            <a:endParaRPr kumimoji="1" lang="en-US" altLang="zh-TW" sz="3200" b="1" i="0" u="none" strike="noStrike" kern="0" cap="none" spc="0" normalizeH="0" baseline="0" noProof="0" dirty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13" name="圖片 12" descr="Delta_ED-C frame 側左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2206" y="1600200"/>
            <a:ext cx="3431407" cy="4285498"/>
          </a:xfrm>
          <a:prstGeom prst="rect">
            <a:avLst/>
          </a:prstGeom>
        </p:spPr>
      </p:pic>
      <p:cxnSp>
        <p:nvCxnSpPr>
          <p:cNvPr id="15" name="直線接點 14"/>
          <p:cNvCxnSpPr/>
          <p:nvPr/>
        </p:nvCxnSpPr>
        <p:spPr>
          <a:xfrm>
            <a:off x="5409406" y="5105400"/>
            <a:ext cx="0" cy="9906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5866606" y="5562600"/>
            <a:ext cx="0" cy="9906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5409406" y="5562600"/>
            <a:ext cx="448953" cy="47399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87"/>
          <p:cNvSpPr>
            <a:spLocks noChangeArrowheads="1"/>
          </p:cNvSpPr>
          <p:nvPr/>
        </p:nvSpPr>
        <p:spPr bwMode="auto">
          <a:xfrm>
            <a:off x="658970" y="2261426"/>
            <a:ext cx="1776448" cy="206210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altLang="zh-TW" sz="1600" b="1" dirty="0" smtClean="0">
                <a:latin typeface="Tahoma" pitchFamily="34" charset="0"/>
              </a:rPr>
              <a:t>Глубина</a:t>
            </a:r>
            <a:endParaRPr lang="en-US" altLang="zh-TW" sz="1600" b="1" i="0" baseline="0" dirty="0" smtClean="0">
              <a:latin typeface="Tahoma" pitchFamily="34" charset="0"/>
            </a:endParaRPr>
          </a:p>
          <a:p>
            <a:r>
              <a:rPr lang="en-US" altLang="zh-TW" sz="1600" b="1" dirty="0" smtClean="0">
                <a:latin typeface="Tahoma" pitchFamily="34" charset="0"/>
              </a:rPr>
              <a:t>Delta VFD-ED</a:t>
            </a:r>
          </a:p>
          <a:p>
            <a:r>
              <a:rPr lang="en-US" altLang="zh-TW" sz="1600" b="1" i="0" baseline="0" dirty="0" smtClean="0">
                <a:latin typeface="Tahoma" pitchFamily="34" charset="0"/>
              </a:rPr>
              <a:t>Frame B: 133.5</a:t>
            </a:r>
          </a:p>
          <a:p>
            <a:r>
              <a:rPr lang="en-US" altLang="zh-TW" sz="1600" b="1" dirty="0" smtClean="0">
                <a:latin typeface="Tahoma" pitchFamily="34" charset="0"/>
              </a:rPr>
              <a:t>Frame C: 146.0</a:t>
            </a:r>
          </a:p>
          <a:p>
            <a:r>
              <a:rPr lang="en-US" altLang="zh-TW" sz="1600" b="1" i="0" baseline="0" dirty="0" smtClean="0">
                <a:latin typeface="Tahoma" pitchFamily="34" charset="0"/>
              </a:rPr>
              <a:t>Frame D: 178.0</a:t>
            </a:r>
          </a:p>
          <a:p>
            <a:r>
              <a:rPr lang="en-US" altLang="zh-TW" sz="1600" b="1" dirty="0" smtClean="0">
                <a:latin typeface="Tahoma" pitchFamily="34" charset="0"/>
              </a:rPr>
              <a:t>Frame E: 273.4</a:t>
            </a:r>
            <a:endParaRPr lang="en-US" altLang="zh-TW" sz="1600" b="1" i="0" baseline="0" dirty="0" smtClean="0">
              <a:latin typeface="Tahoma" pitchFamily="34" charset="0"/>
            </a:endParaRPr>
          </a:p>
          <a:p>
            <a:endParaRPr lang="en-US" altLang="zh-TW" sz="1600" b="1" i="0" baseline="0" dirty="0" smtClean="0">
              <a:latin typeface="Tahoma" pitchFamily="34" charset="0"/>
            </a:endParaRPr>
          </a:p>
          <a:p>
            <a:r>
              <a:rPr lang="en-US" altLang="zh-TW" sz="1600" b="1" i="0" baseline="0" dirty="0" smtClean="0">
                <a:latin typeface="Tahoma" pitchFamily="34" charset="0"/>
              </a:rPr>
              <a:t>Unit</a:t>
            </a:r>
            <a:r>
              <a:rPr lang="zh-TW" altLang="en-US" sz="1600" b="1" i="0" baseline="0" dirty="0">
                <a:latin typeface="Tahoma" pitchFamily="34" charset="0"/>
              </a:rPr>
              <a:t>：</a:t>
            </a:r>
            <a:r>
              <a:rPr lang="en-US" altLang="zh-TW" sz="1600" b="1" i="0" baseline="0" dirty="0">
                <a:latin typeface="Tahoma" pitchFamily="34" charset="0"/>
              </a:rPr>
              <a:t>mm </a:t>
            </a:r>
          </a:p>
        </p:txBody>
      </p:sp>
      <p:sp>
        <p:nvSpPr>
          <p:cNvPr id="21" name="Rectangle 87"/>
          <p:cNvSpPr>
            <a:spLocks noChangeArrowheads="1"/>
          </p:cNvSpPr>
          <p:nvPr/>
        </p:nvSpPr>
        <p:spPr bwMode="auto">
          <a:xfrm>
            <a:off x="2663859" y="2286000"/>
            <a:ext cx="1933543" cy="206210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altLang="zh-TW" sz="1600" b="1" dirty="0" smtClean="0">
                <a:latin typeface="Tahoma" pitchFamily="34" charset="0"/>
              </a:rPr>
              <a:t>Глубина</a:t>
            </a:r>
            <a:endParaRPr lang="en-US" altLang="zh-TW" sz="1600" b="1" i="0" baseline="0" dirty="0" smtClean="0">
              <a:latin typeface="Tahoma" pitchFamily="34" charset="0"/>
            </a:endParaRPr>
          </a:p>
          <a:p>
            <a:r>
              <a:rPr lang="en-US" altLang="zh-TW" sz="1600" b="1" dirty="0" smtClean="0">
                <a:latin typeface="Tahoma" pitchFamily="34" charset="0"/>
              </a:rPr>
              <a:t>YASKAWA L1000</a:t>
            </a:r>
          </a:p>
          <a:p>
            <a:r>
              <a:rPr lang="en-US" altLang="zh-TW" sz="1600" b="1" i="0" baseline="0" dirty="0" smtClean="0">
                <a:latin typeface="Tahoma" pitchFamily="34" charset="0"/>
              </a:rPr>
              <a:t>Frame 1: 167.0</a:t>
            </a:r>
          </a:p>
          <a:p>
            <a:r>
              <a:rPr lang="en-US" altLang="zh-TW" sz="1600" b="1" dirty="0" smtClean="0">
                <a:latin typeface="Tahoma" pitchFamily="34" charset="0"/>
              </a:rPr>
              <a:t>Frame 2: 197.0</a:t>
            </a:r>
          </a:p>
          <a:p>
            <a:r>
              <a:rPr lang="en-US" altLang="zh-TW" sz="1600" b="1" i="0" baseline="0" dirty="0" smtClean="0">
                <a:latin typeface="Tahoma" pitchFamily="34" charset="0"/>
              </a:rPr>
              <a:t>Frame 3: 258.0</a:t>
            </a:r>
          </a:p>
          <a:p>
            <a:r>
              <a:rPr lang="en-US" altLang="zh-TW" sz="1600" b="1" dirty="0" smtClean="0">
                <a:latin typeface="Tahoma" pitchFamily="34" charset="0"/>
              </a:rPr>
              <a:t>Frame 4: 283.0</a:t>
            </a:r>
            <a:endParaRPr lang="en-US" altLang="zh-TW" sz="1600" b="1" i="0" baseline="0" dirty="0" smtClean="0">
              <a:latin typeface="Tahoma" pitchFamily="34" charset="0"/>
            </a:endParaRPr>
          </a:p>
          <a:p>
            <a:endParaRPr lang="en-US" altLang="zh-TW" sz="1600" b="1" i="0" baseline="0" dirty="0" smtClean="0">
              <a:latin typeface="Tahoma" pitchFamily="34" charset="0"/>
            </a:endParaRPr>
          </a:p>
          <a:p>
            <a:r>
              <a:rPr lang="en-US" altLang="zh-TW" sz="1600" b="1" i="0" baseline="0" dirty="0" smtClean="0">
                <a:latin typeface="Tahoma" pitchFamily="34" charset="0"/>
              </a:rPr>
              <a:t>Unit</a:t>
            </a:r>
            <a:r>
              <a:rPr lang="zh-TW" altLang="en-US" sz="1600" b="1" i="0" baseline="0" dirty="0">
                <a:latin typeface="Tahoma" pitchFamily="34" charset="0"/>
              </a:rPr>
              <a:t>：</a:t>
            </a:r>
            <a:r>
              <a:rPr lang="en-US" altLang="zh-TW" sz="1600" b="1" i="0" baseline="0" dirty="0">
                <a:latin typeface="Tahoma" pitchFamily="34" charset="0"/>
              </a:rPr>
              <a:t>mm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D3DD06-42B9-4A85-B9FA-0FB1153E250E}" type="slidenum">
              <a:rPr lang="en-US" altLang="zh-TW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2253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875" y="333376"/>
            <a:ext cx="151299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"/>
          <p:cNvSpPr>
            <a:spLocks/>
          </p:cNvSpPr>
          <p:nvPr/>
        </p:nvSpPr>
        <p:spPr bwMode="auto">
          <a:xfrm>
            <a:off x="257464" y="6597650"/>
            <a:ext cx="1805426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38100" tIns="38100" rIns="38100" bIns="38100" anchor="b"/>
          <a:lstStyle/>
          <a:p>
            <a:pPr algn="l"/>
            <a:r>
              <a:rPr lang="en-US" altLang="zh-TW" sz="1000">
                <a:solidFill>
                  <a:srgbClr val="4D4D4D"/>
                </a:solidFill>
                <a:latin typeface="Arial" pitchFamily="34" charset="0"/>
                <a:ea typeface="新細明體" pitchFamily="18" charset="-120"/>
                <a:cs typeface="Arial" pitchFamily="34" charset="0"/>
                <a:sym typeface="Arial" pitchFamily="34" charset="0"/>
              </a:rPr>
              <a:t>Delta Confidential</a:t>
            </a:r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227268" y="1052513"/>
            <a:ext cx="8938129" cy="14478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227013" indent="-227013" algn="l">
              <a:spcBef>
                <a:spcPts val="1200"/>
              </a:spcBef>
              <a:buSzPct val="155000"/>
              <a:buFontTx/>
              <a:buBlip>
                <a:blip r:embed="rId4"/>
              </a:buBlip>
              <a:defRPr/>
            </a:pPr>
            <a:r>
              <a:rPr lang="ru-RU" altLang="zh-TW" sz="2400" dirty="0" smtClean="0">
                <a:solidFill>
                  <a:srgbClr val="0087DC"/>
                </a:solidFill>
                <a:latin typeface="Arial Bold" charset="0"/>
                <a:ea typeface="新細明體" charset="-120"/>
                <a:cs typeface="Arial Bold" charset="0"/>
                <a:sym typeface="Arial Bold" charset="0"/>
              </a:rPr>
              <a:t>Поддержка асинхронных и синхронных двигателей, в т.ч.     </a:t>
            </a:r>
            <a:br>
              <a:rPr lang="ru-RU" altLang="zh-TW" sz="2400" dirty="0" smtClean="0">
                <a:solidFill>
                  <a:srgbClr val="0087DC"/>
                </a:solidFill>
                <a:latin typeface="Arial Bold" charset="0"/>
                <a:ea typeface="新細明體" charset="-120"/>
                <a:cs typeface="Arial Bold" charset="0"/>
                <a:sym typeface="Arial Bold" charset="0"/>
              </a:rPr>
            </a:br>
            <a:r>
              <a:rPr lang="ru-RU" altLang="zh-TW" sz="2400" dirty="0" smtClean="0">
                <a:solidFill>
                  <a:srgbClr val="0087DC"/>
                </a:solidFill>
                <a:latin typeface="Arial Bold" charset="0"/>
                <a:ea typeface="新細明體" charset="-120"/>
                <a:cs typeface="Arial Bold" charset="0"/>
                <a:sym typeface="Arial Bold" charset="0"/>
              </a:rPr>
              <a:t>  </a:t>
            </a:r>
            <a:r>
              <a:rPr lang="ru-RU" altLang="zh-TW" sz="2400" dirty="0" smtClean="0">
                <a:solidFill>
                  <a:srgbClr val="0087DC"/>
                </a:solidFill>
                <a:latin typeface="Arial Bold" charset="0"/>
                <a:ea typeface="新細明體" charset="-120"/>
                <a:cs typeface="Arial Bold" charset="0"/>
                <a:sym typeface="Arial Bold" charset="0"/>
              </a:rPr>
              <a:t>а</a:t>
            </a:r>
            <a:r>
              <a:rPr lang="ru-RU" altLang="zh-TW" sz="2400" dirty="0" smtClean="0">
                <a:solidFill>
                  <a:srgbClr val="0087DC"/>
                </a:solidFill>
                <a:latin typeface="Arial Bold" charset="0"/>
                <a:ea typeface="新細明體" charset="-120"/>
                <a:cs typeface="Arial Bold" charset="0"/>
                <a:sym typeface="Arial Bold" charset="0"/>
              </a:rPr>
              <a:t>синхронных двигателей без </a:t>
            </a:r>
            <a:r>
              <a:rPr lang="ru-RU" altLang="zh-TW" sz="2400" dirty="0" err="1" smtClean="0">
                <a:solidFill>
                  <a:srgbClr val="0087DC"/>
                </a:solidFill>
                <a:latin typeface="Arial Bold" charset="0"/>
                <a:ea typeface="新細明體" charset="-120"/>
                <a:cs typeface="Arial Bold" charset="0"/>
                <a:sym typeface="Arial Bold" charset="0"/>
              </a:rPr>
              <a:t>энкодера</a:t>
            </a:r>
            <a:r>
              <a:rPr lang="ru-RU" altLang="zh-TW" sz="2400" dirty="0" smtClean="0">
                <a:solidFill>
                  <a:srgbClr val="0087DC"/>
                </a:solidFill>
                <a:latin typeface="Arial Bold" charset="0"/>
                <a:ea typeface="新細明體" charset="-120"/>
                <a:cs typeface="Arial Bold" charset="0"/>
                <a:sym typeface="Arial Bold" charset="0"/>
              </a:rPr>
              <a:t>; </a:t>
            </a:r>
            <a:endParaRPr lang="en-US" altLang="zh-TW" sz="1000" dirty="0">
              <a:solidFill>
                <a:schemeClr val="tx1"/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  <a:p>
            <a:pPr marL="715963" indent="-182563" algn="l">
              <a:spcBef>
                <a:spcPts val="600"/>
              </a:spcBef>
              <a:defRPr/>
            </a:pPr>
            <a:r>
              <a:rPr lang="en-US" altLang="zh-TW" sz="1800" dirty="0">
                <a:solidFill>
                  <a:schemeClr val="tx1"/>
                </a:solidFill>
                <a:latin typeface="Arial Bold" charset="0"/>
                <a:ea typeface="新細明體" charset="-120"/>
                <a:cs typeface="Arial Bold" charset="0"/>
                <a:sym typeface="Arial Bold" charset="0"/>
              </a:rPr>
              <a:t>-  </a:t>
            </a:r>
            <a:r>
              <a:rPr lang="ru-RU" altLang="zh-TW" sz="1800" dirty="0" smtClean="0">
                <a:latin typeface="Arial Bold" charset="0"/>
                <a:ea typeface="新細明體" charset="-120"/>
                <a:cs typeface="Arial Bold" charset="0"/>
                <a:sym typeface="Arial Bold" charset="0"/>
              </a:rPr>
              <a:t>Режимы управления</a:t>
            </a:r>
            <a:r>
              <a:rPr lang="en-US" altLang="zh-TW" sz="1800" dirty="0" smtClean="0">
                <a:solidFill>
                  <a:schemeClr val="tx1"/>
                </a:solidFill>
                <a:latin typeface="Arial Bold" charset="0"/>
                <a:ea typeface="新細明體" charset="-120"/>
                <a:cs typeface="Arial Bold" charset="0"/>
                <a:sym typeface="Arial Bold" charset="0"/>
              </a:rPr>
              <a:t>: </a:t>
            </a:r>
            <a:r>
              <a:rPr lang="en-US" altLang="zh-TW" sz="1800" dirty="0">
                <a:solidFill>
                  <a:schemeClr val="tx1"/>
                </a:solidFill>
                <a:latin typeface="Arial Bold" charset="0"/>
                <a:ea typeface="新細明體" charset="-120"/>
                <a:cs typeface="Arial Bold" charset="0"/>
                <a:sym typeface="Arial Bold" charset="0"/>
              </a:rPr>
              <a:t>V/F, V/F+PG, SVC, FOCPG(IM/PM)</a:t>
            </a:r>
            <a:endParaRPr lang="en-US" altLang="zh-TW" sz="1000" dirty="0">
              <a:solidFill>
                <a:schemeClr val="tx1"/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  <a:p>
            <a:pPr marL="715963" indent="-182563" algn="l">
              <a:lnSpc>
                <a:spcPts val="2200"/>
              </a:lnSpc>
              <a:spcBef>
                <a:spcPts val="300"/>
              </a:spcBef>
              <a:defRPr/>
            </a:pPr>
            <a:r>
              <a:rPr lang="en-US" altLang="zh-TW" sz="1800" dirty="0">
                <a:solidFill>
                  <a:schemeClr val="tx1"/>
                </a:solidFill>
                <a:latin typeface="Arial Bold" charset="0"/>
                <a:ea typeface="新細明體" charset="-120"/>
                <a:cs typeface="Arial Bold" charset="0"/>
                <a:sym typeface="Arial Bold" charset="0"/>
              </a:rPr>
              <a:t>-  </a:t>
            </a:r>
            <a:r>
              <a:rPr lang="ru-RU" altLang="zh-TW" sz="1800" dirty="0" smtClean="0">
                <a:solidFill>
                  <a:schemeClr val="tx1"/>
                </a:solidFill>
                <a:latin typeface="Arial Bold" charset="0"/>
                <a:ea typeface="新細明體" charset="-120"/>
                <a:cs typeface="Arial Bold" charset="0"/>
                <a:sym typeface="Arial Bold" charset="0"/>
              </a:rPr>
              <a:t>Поддержка большинства типов асинхронных двигателей и высокоэффективных двигателей на постоянных магнитах;</a:t>
            </a:r>
            <a:r>
              <a:rPr lang="en-US" altLang="zh-TW" sz="1800" dirty="0" smtClean="0">
                <a:solidFill>
                  <a:schemeClr val="tx1"/>
                </a:solidFill>
                <a:latin typeface="Arial Bold" charset="0"/>
                <a:ea typeface="新細明體" charset="-120"/>
                <a:cs typeface="Arial Bold" charset="0"/>
                <a:sym typeface="Arial Bold" charset="0"/>
              </a:rPr>
              <a:t> </a:t>
            </a:r>
            <a:endParaRPr lang="en-US" altLang="zh-TW" sz="1800" dirty="0">
              <a:solidFill>
                <a:schemeClr val="tx1"/>
              </a:solidFill>
              <a:latin typeface="Arial Bold" charset="0"/>
              <a:ea typeface="新細明體" charset="-120"/>
              <a:cs typeface="Arial Bold" charset="0"/>
              <a:sym typeface="Arial Bold" charset="0"/>
            </a:endParaRPr>
          </a:p>
        </p:txBody>
      </p:sp>
      <p:sp>
        <p:nvSpPr>
          <p:cNvPr id="25604" name="Rectangle 4"/>
          <p:cNvSpPr>
            <a:spLocks/>
          </p:cNvSpPr>
          <p:nvPr/>
        </p:nvSpPr>
        <p:spPr bwMode="auto">
          <a:xfrm>
            <a:off x="227268" y="2819400"/>
            <a:ext cx="9395842" cy="2438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227013" indent="-227013" algn="l">
              <a:spcBef>
                <a:spcPts val="1200"/>
              </a:spcBef>
              <a:buSzPct val="155000"/>
              <a:buFontTx/>
              <a:buBlip>
                <a:blip r:embed="rId4"/>
              </a:buBlip>
              <a:defRPr/>
            </a:pPr>
            <a:r>
              <a:rPr lang="ru-RU" altLang="zh-TW" sz="2400" dirty="0" smtClean="0">
                <a:solidFill>
                  <a:srgbClr val="0087DC"/>
                </a:solidFill>
                <a:latin typeface="Arial Bold" charset="0"/>
                <a:ea typeface="新細明體" charset="-120"/>
                <a:cs typeface="Arial Bold" charset="0"/>
                <a:sym typeface="Arial Bold" charset="0"/>
              </a:rPr>
              <a:t>Поддержка различных </a:t>
            </a:r>
            <a:r>
              <a:rPr lang="ru-RU" altLang="zh-TW" sz="2400" dirty="0" err="1" smtClean="0">
                <a:solidFill>
                  <a:srgbClr val="0087DC"/>
                </a:solidFill>
                <a:latin typeface="Arial Bold" charset="0"/>
                <a:ea typeface="新細明體" charset="-120"/>
                <a:cs typeface="Arial Bold" charset="0"/>
                <a:sym typeface="Arial Bold" charset="0"/>
              </a:rPr>
              <a:t>энкодеров</a:t>
            </a:r>
            <a:endParaRPr lang="en-US" altLang="zh-TW" sz="1000" dirty="0">
              <a:solidFill>
                <a:schemeClr val="tx1"/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  <a:p>
            <a:pPr marL="227013" indent="-227013" algn="l">
              <a:spcBef>
                <a:spcPts val="1200"/>
              </a:spcBef>
              <a:defRPr/>
            </a:pPr>
            <a:r>
              <a:rPr lang="en-US" altLang="zh-TW" sz="1800" dirty="0">
                <a:solidFill>
                  <a:schemeClr val="tx1"/>
                </a:solidFill>
                <a:latin typeface="Arial Bold" charset="0"/>
                <a:ea typeface="新細明體" charset="-120"/>
                <a:cs typeface="Arial Bold" charset="0"/>
                <a:sym typeface="Arial Bold" charset="0"/>
              </a:rPr>
              <a:t>      </a:t>
            </a:r>
            <a:r>
              <a:rPr lang="en-US" altLang="zh-TW" sz="1800" dirty="0" smtClean="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- </a:t>
            </a:r>
            <a:r>
              <a:rPr lang="en-US" altLang="zh-TW" sz="1800" dirty="0" err="1" smtClean="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Heidenhain</a:t>
            </a:r>
            <a:r>
              <a:rPr lang="en-US" altLang="zh-TW" sz="1800" dirty="0" smtClean="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 ERN1387</a:t>
            </a:r>
            <a:r>
              <a:rPr lang="ru-RU" altLang="zh-TW" sz="1800" dirty="0" smtClean="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 (</a:t>
            </a:r>
            <a:r>
              <a:rPr lang="en-US" altLang="zh-TW" sz="1800" dirty="0" smtClean="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sin/</a:t>
            </a:r>
            <a:r>
              <a:rPr lang="en-US" altLang="zh-TW" sz="1800" dirty="0" err="1" smtClean="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cos</a:t>
            </a:r>
            <a:r>
              <a:rPr lang="en-US" altLang="zh-TW" sz="1800" dirty="0" smtClean="0">
                <a:latin typeface="Arial" charset="0"/>
                <a:ea typeface="新細明體" charset="-120"/>
                <a:cs typeface="Arial" charset="0"/>
                <a:sym typeface="Arial" charset="0"/>
              </a:rPr>
              <a:t>)</a:t>
            </a:r>
            <a:r>
              <a:rPr lang="ru-RU" altLang="zh-TW" sz="1800" dirty="0" smtClean="0">
                <a:latin typeface="Arial" charset="0"/>
                <a:ea typeface="新細明體" charset="-120"/>
                <a:cs typeface="Arial" charset="0"/>
                <a:sym typeface="Arial" charset="0"/>
              </a:rPr>
              <a:t>;</a:t>
            </a:r>
            <a:endParaRPr lang="en-US" altLang="zh-TW" sz="1000" dirty="0">
              <a:solidFill>
                <a:schemeClr val="tx1"/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  <a:p>
            <a:pPr marL="441325" algn="l">
              <a:spcBef>
                <a:spcPts val="300"/>
              </a:spcBef>
              <a:defRPr/>
            </a:pPr>
            <a:r>
              <a:rPr lang="en-US" altLang="zh-TW" sz="1800" dirty="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- EnDat2.1: </a:t>
            </a:r>
            <a:r>
              <a:rPr lang="en-US" altLang="zh-TW" sz="1800" dirty="0" err="1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Heidenhain</a:t>
            </a:r>
            <a:r>
              <a:rPr lang="en-US" altLang="zh-TW" sz="1800" dirty="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 EQN425, EQN1325, ECN113, ECN413,ECN1113, </a:t>
            </a:r>
            <a:r>
              <a:rPr lang="en-US" altLang="zh-TW" sz="1800" dirty="0" smtClean="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ECN1313</a:t>
            </a:r>
            <a:r>
              <a:rPr lang="ru-RU" altLang="zh-TW" sz="1800" dirty="0" smtClean="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;</a:t>
            </a:r>
            <a:endParaRPr lang="en-US" altLang="zh-TW" sz="1000" dirty="0">
              <a:solidFill>
                <a:schemeClr val="tx1"/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  <a:p>
            <a:pPr marL="441325" algn="l">
              <a:spcBef>
                <a:spcPts val="300"/>
              </a:spcBef>
              <a:defRPr/>
            </a:pPr>
            <a:r>
              <a:rPr lang="en-US" altLang="zh-TW" sz="1800" dirty="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- SICK HIPERFACE: </a:t>
            </a:r>
            <a:r>
              <a:rPr lang="en-US" altLang="zh-TW" sz="1800" dirty="0" smtClean="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SRS50/60</a:t>
            </a:r>
            <a:r>
              <a:rPr lang="ru-RU" altLang="zh-TW" sz="1800" dirty="0" smtClean="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;</a:t>
            </a:r>
            <a:endParaRPr lang="en-US" altLang="zh-TW" sz="1000" dirty="0">
              <a:solidFill>
                <a:schemeClr val="tx1"/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  <a:p>
            <a:pPr marL="441325" algn="l">
              <a:spcBef>
                <a:spcPts val="300"/>
              </a:spcBef>
              <a:defRPr/>
            </a:pPr>
            <a:r>
              <a:rPr lang="en-US" altLang="zh-TW" sz="1800" dirty="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- A/B/Z&amp;U/V/W </a:t>
            </a:r>
            <a:r>
              <a:rPr lang="en-US" altLang="zh-TW" sz="1800" dirty="0" smtClean="0">
                <a:latin typeface="Arial" charset="0"/>
                <a:ea typeface="新細明體" charset="-120"/>
                <a:cs typeface="Arial" charset="0"/>
                <a:sym typeface="Arial" charset="0"/>
              </a:rPr>
              <a:t>(</a:t>
            </a:r>
            <a:r>
              <a:rPr lang="ru-RU" altLang="zh-TW" sz="1800" dirty="0" smtClean="0">
                <a:latin typeface="Arial" charset="0"/>
                <a:ea typeface="新細明體" charset="-120"/>
                <a:cs typeface="Arial" charset="0"/>
                <a:sym typeface="Arial" charset="0"/>
              </a:rPr>
              <a:t>абсолютные </a:t>
            </a:r>
            <a:r>
              <a:rPr lang="ru-RU" altLang="zh-TW" sz="1800" dirty="0" err="1" smtClean="0">
                <a:latin typeface="Arial" charset="0"/>
                <a:ea typeface="新細明體" charset="-120"/>
                <a:cs typeface="Arial" charset="0"/>
                <a:sym typeface="Arial" charset="0"/>
              </a:rPr>
              <a:t>энкодеры</a:t>
            </a:r>
            <a:r>
              <a:rPr lang="ru-RU" altLang="zh-TW" sz="1800" dirty="0" smtClean="0">
                <a:latin typeface="Arial" charset="0"/>
                <a:ea typeface="新細明體" charset="-120"/>
                <a:cs typeface="Arial" charset="0"/>
                <a:sym typeface="Arial" charset="0"/>
              </a:rPr>
              <a:t>);</a:t>
            </a:r>
            <a:endParaRPr lang="en-US" altLang="zh-TW" sz="1000" dirty="0">
              <a:solidFill>
                <a:schemeClr val="tx1"/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  <a:p>
            <a:pPr marL="441325" algn="l">
              <a:spcBef>
                <a:spcPts val="300"/>
              </a:spcBef>
              <a:defRPr/>
            </a:pPr>
            <a:r>
              <a:rPr lang="en-US" altLang="zh-TW" sz="1800" dirty="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- A/B/Z </a:t>
            </a:r>
            <a:r>
              <a:rPr lang="ru-RU" altLang="zh-TW" sz="1800" dirty="0" smtClean="0">
                <a:latin typeface="Arial" charset="0"/>
                <a:ea typeface="新細明體" charset="-120"/>
                <a:cs typeface="Arial" charset="0"/>
                <a:sym typeface="Arial" charset="0"/>
              </a:rPr>
              <a:t>(</a:t>
            </a:r>
            <a:r>
              <a:rPr lang="ru-RU" altLang="zh-TW" sz="1800" dirty="0" err="1" smtClean="0">
                <a:latin typeface="Arial" charset="0"/>
                <a:ea typeface="新細明體" charset="-120"/>
                <a:cs typeface="Arial" charset="0"/>
                <a:sym typeface="Arial" charset="0"/>
              </a:rPr>
              <a:t>инкриментальные</a:t>
            </a:r>
            <a:r>
              <a:rPr lang="ru-RU" altLang="zh-TW" sz="1800" dirty="0" smtClean="0">
                <a:latin typeface="Arial" charset="0"/>
                <a:ea typeface="新細明體" charset="-120"/>
                <a:cs typeface="Arial" charset="0"/>
                <a:sym typeface="Arial" charset="0"/>
              </a:rPr>
              <a:t> </a:t>
            </a:r>
            <a:r>
              <a:rPr lang="ru-RU" altLang="zh-TW" sz="1800" dirty="0" err="1" smtClean="0">
                <a:latin typeface="Arial" charset="0"/>
                <a:ea typeface="新細明體" charset="-120"/>
                <a:cs typeface="Arial" charset="0"/>
                <a:sym typeface="Arial" charset="0"/>
              </a:rPr>
              <a:t>энкодеры</a:t>
            </a:r>
            <a:r>
              <a:rPr lang="ru-RU" altLang="zh-TW" sz="1800" dirty="0" smtClean="0">
                <a:latin typeface="Arial" charset="0"/>
                <a:ea typeface="新細明體" charset="-120"/>
                <a:cs typeface="Arial" charset="0"/>
                <a:sym typeface="Arial" charset="0"/>
              </a:rPr>
              <a:t>).</a:t>
            </a:r>
            <a:endParaRPr lang="en-US" altLang="zh-TW" sz="1800" dirty="0">
              <a:solidFill>
                <a:schemeClr val="tx1"/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  <p:sp>
        <p:nvSpPr>
          <p:cNvPr id="22535" name="Rectangle 5"/>
          <p:cNvSpPr>
            <a:spLocks/>
          </p:cNvSpPr>
          <p:nvPr/>
        </p:nvSpPr>
        <p:spPr bwMode="auto">
          <a:xfrm>
            <a:off x="348053" y="328613"/>
            <a:ext cx="9306843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ru-RU" altLang="zh-TW" sz="3000" dirty="0" smtClean="0">
                <a:solidFill>
                  <a:srgbClr val="0099FF"/>
                </a:solidFill>
                <a:latin typeface="Arial Bold" charset="0"/>
                <a:ea typeface="新細明體" pitchFamily="18" charset="-120"/>
                <a:cs typeface="Arial Bold" charset="0"/>
                <a:sym typeface="Arial Bold" charset="0"/>
              </a:rPr>
              <a:t>Улучшенная технология привода</a:t>
            </a:r>
            <a:endParaRPr lang="en-US" altLang="zh-TW" sz="3000" dirty="0">
              <a:solidFill>
                <a:srgbClr val="0099FF"/>
              </a:solidFill>
              <a:latin typeface="Arial Bold" charset="0"/>
              <a:ea typeface="新細明體" pitchFamily="18" charset="-120"/>
              <a:cs typeface="Arial Bold" charset="0"/>
              <a:sym typeface="Arial Bold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佈景主題">
  <a:themeElements>
    <a:clrScheme name="8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佈景主題">
      <a:majorFont>
        <a:latin typeface="Arial"/>
        <a:ea typeface="新細明體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Office 佈景主題">
  <a:themeElements>
    <a:clrScheme name="6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佈景主題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8_Office 佈景主題">
  <a:themeElements>
    <a:clrScheme name="18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8_Office 佈景主題">
      <a:majorFont>
        <a:latin typeface="Arial"/>
        <a:ea typeface="新細明體"/>
        <a:cs typeface="Arial"/>
      </a:majorFont>
      <a:minorFont>
        <a:latin typeface="Arial"/>
        <a:ea typeface="新細明體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9_Office 佈景主題">
  <a:themeElements>
    <a:clrScheme name="19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9_Office 佈景主題">
      <a:majorFont>
        <a:latin typeface="Arial"/>
        <a:ea typeface="新細明體"/>
        <a:cs typeface="Arial"/>
      </a:majorFont>
      <a:minorFont>
        <a:latin typeface="Arial"/>
        <a:ea typeface="新細明體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0_Office 佈景主題">
  <a:themeElements>
    <a:clrScheme name="20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0_Office 佈景主題">
      <a:majorFont>
        <a:latin typeface="Arial"/>
        <a:ea typeface="新細明體"/>
        <a:cs typeface="Arial"/>
      </a:majorFont>
      <a:minorFont>
        <a:latin typeface="Arial"/>
        <a:ea typeface="新細明體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Office 佈景主題">
  <a:themeElements>
    <a:clrScheme name="16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6_Office 佈景主題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4_Office 佈景主題">
  <a:themeElements>
    <a:clrScheme name="14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Office 佈景主題">
      <a:majorFont>
        <a:latin typeface="Arial"/>
        <a:ea typeface="新細明體"/>
        <a:cs typeface="Arial"/>
      </a:majorFont>
      <a:minorFont>
        <a:latin typeface="Arial"/>
        <a:ea typeface="新細明體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Office 佈景主題">
  <a:themeElements>
    <a:clrScheme name="10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佈景主題">
      <a:majorFont>
        <a:latin typeface="Arial"/>
        <a:ea typeface="新細明體"/>
        <a:cs typeface="Arial"/>
      </a:majorFont>
      <a:minorFont>
        <a:latin typeface="Arial"/>
        <a:ea typeface="新細明體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7_Office 佈景主題">
  <a:themeElements>
    <a:clrScheme name="17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7_Office 佈景主題">
      <a:majorFont>
        <a:latin typeface="Arial"/>
        <a:ea typeface="新細明體"/>
        <a:cs typeface="Arial"/>
      </a:majorFont>
      <a:minorFont>
        <a:latin typeface="Arial"/>
        <a:ea typeface="新細明體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FF0000"/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7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Office 佈景主題">
  <a:themeElements>
    <a:clrScheme name="9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佈景主題">
      <a:majorFont>
        <a:latin typeface="Arial"/>
        <a:ea typeface="新細明體"/>
        <a:cs typeface="Arial"/>
      </a:majorFont>
      <a:minorFont>
        <a:latin typeface="Arial"/>
        <a:ea typeface="新細明體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3_Office 佈景主題">
  <a:themeElements>
    <a:clrScheme name="13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佈景主題">
      <a:majorFont>
        <a:latin typeface="Arial"/>
        <a:ea typeface="新細明體"/>
        <a:cs typeface="Arial"/>
      </a:majorFont>
      <a:minorFont>
        <a:latin typeface="Arial"/>
        <a:ea typeface="新細明體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Office 佈景主題">
  <a:themeElements>
    <a:clrScheme name="1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Office 佈景主題">
      <a:majorFont>
        <a:latin typeface="Arial"/>
        <a:ea typeface="新細明體"/>
        <a:cs typeface="Arial"/>
      </a:majorFont>
      <a:minorFont>
        <a:latin typeface="Arial"/>
        <a:ea typeface="新細明體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5_Office 佈景主題">
  <a:themeElements>
    <a:clrScheme name="15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Office 佈景主題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29328</TotalTime>
  <Words>761</Words>
  <Application>Microsoft Office PowerPoint</Application>
  <PresentationFormat>Custom</PresentationFormat>
  <Paragraphs>262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8_Office 佈景主題</vt:lpstr>
      <vt:lpstr>16_Office 佈景主題</vt:lpstr>
      <vt:lpstr>14_Office 佈景主題</vt:lpstr>
      <vt:lpstr>10_Office 佈景主題</vt:lpstr>
      <vt:lpstr>17_Office 佈景主題</vt:lpstr>
      <vt:lpstr>9_Office 佈景主題</vt:lpstr>
      <vt:lpstr>13_Office 佈景主題</vt:lpstr>
      <vt:lpstr>12_Office 佈景主題</vt:lpstr>
      <vt:lpstr>15_Office 佈景主題</vt:lpstr>
      <vt:lpstr>6_Office 佈景主題</vt:lpstr>
      <vt:lpstr>18_Office 佈景主題</vt:lpstr>
      <vt:lpstr>19_Office 佈景主題</vt:lpstr>
      <vt:lpstr>20_Office 佈景主題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Sophia.Zhou 周文秋</dc:creator>
  <cp:lastModifiedBy>ruzoubs</cp:lastModifiedBy>
  <cp:revision>1213</cp:revision>
  <cp:lastPrinted>1601-01-01T00:00:00Z</cp:lastPrinted>
  <dcterms:created xsi:type="dcterms:W3CDTF">1601-01-01T00:00:00Z</dcterms:created>
  <dcterms:modified xsi:type="dcterms:W3CDTF">2014-04-07T12:17:53Z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